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524" r:id="rId2"/>
    <p:sldId id="2533" r:id="rId3"/>
    <p:sldId id="257" r:id="rId4"/>
    <p:sldId id="2528" r:id="rId5"/>
    <p:sldId id="2532" r:id="rId6"/>
    <p:sldId id="531" r:id="rId7"/>
    <p:sldId id="2529" r:id="rId8"/>
    <p:sldId id="275" r:id="rId9"/>
    <p:sldId id="276" r:id="rId10"/>
    <p:sldId id="277" r:id="rId11"/>
    <p:sldId id="268" r:id="rId12"/>
    <p:sldId id="270" r:id="rId13"/>
    <p:sldId id="279" r:id="rId14"/>
    <p:sldId id="2530" r:id="rId15"/>
    <p:sldId id="2531" r:id="rId16"/>
    <p:sldId id="564" r:id="rId17"/>
    <p:sldId id="256" r:id="rId18"/>
    <p:sldId id="339" r:id="rId19"/>
    <p:sldId id="345" r:id="rId20"/>
    <p:sldId id="344" r:id="rId21"/>
    <p:sldId id="346" r:id="rId22"/>
    <p:sldId id="261" r:id="rId23"/>
    <p:sldId id="340" r:id="rId24"/>
    <p:sldId id="332" r:id="rId25"/>
    <p:sldId id="334" r:id="rId26"/>
    <p:sldId id="341" r:id="rId27"/>
    <p:sldId id="335" r:id="rId28"/>
    <p:sldId id="336" r:id="rId29"/>
    <p:sldId id="342" r:id="rId30"/>
    <p:sldId id="354" r:id="rId31"/>
    <p:sldId id="355" r:id="rId32"/>
    <p:sldId id="356" r:id="rId33"/>
    <p:sldId id="357" r:id="rId34"/>
    <p:sldId id="358" r:id="rId35"/>
    <p:sldId id="359" r:id="rId36"/>
    <p:sldId id="360" r:id="rId37"/>
    <p:sldId id="565" r:id="rId38"/>
    <p:sldId id="300" r:id="rId39"/>
    <p:sldId id="567" r:id="rId40"/>
    <p:sldId id="291" r:id="rId41"/>
    <p:sldId id="286" r:id="rId42"/>
    <p:sldId id="566" r:id="rId43"/>
    <p:sldId id="331" r:id="rId44"/>
    <p:sldId id="459" r:id="rId45"/>
    <p:sldId id="2534"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00CCFF"/>
    <a:srgbClr val="66CCFF"/>
    <a:srgbClr val="4CABFA"/>
    <a:srgbClr val="167BD4"/>
    <a:srgbClr val="F0B937"/>
    <a:srgbClr val="263746"/>
    <a:srgbClr val="8D8D94"/>
    <a:srgbClr val="0678D5"/>
    <a:srgbClr val="F3B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2" autoAdjust="0"/>
    <p:restoredTop sz="88034" autoAdjust="0"/>
  </p:normalViewPr>
  <p:slideViewPr>
    <p:cSldViewPr snapToGrid="0">
      <p:cViewPr varScale="1">
        <p:scale>
          <a:sx n="102" d="100"/>
          <a:sy n="102" d="100"/>
        </p:scale>
        <p:origin x="-1008" y="-96"/>
      </p:cViewPr>
      <p:guideLst>
        <p:guide orient="horz" pos="2160"/>
        <p:guide pos="3840"/>
      </p:guideLst>
    </p:cSldViewPr>
  </p:slideViewPr>
  <p:notesTextViewPr>
    <p:cViewPr>
      <p:scale>
        <a:sx n="1" d="1"/>
        <a:sy n="1" d="1"/>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C823A-DC12-47C7-9049-C2848894BBA7}"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930FA574-9FFA-493F-946B-9A186A7D20D3}">
      <dgm:prSet phldrT="[Text]"/>
      <dgm:spPr>
        <a:solidFill>
          <a:srgbClr val="92D050"/>
        </a:solidFill>
        <a:ln>
          <a:solidFill>
            <a:srgbClr val="00B050"/>
          </a:solidFill>
        </a:ln>
      </dgm:spPr>
      <dgm:t>
        <a:bodyPr/>
        <a:lstStyle/>
        <a:p>
          <a:r>
            <a:rPr lang="en-US" dirty="0"/>
            <a:t>Platform</a:t>
          </a:r>
        </a:p>
        <a:p>
          <a:r>
            <a:rPr lang="en-US" dirty="0"/>
            <a:t>Navigator</a:t>
          </a:r>
        </a:p>
      </dgm:t>
    </dgm:pt>
    <dgm:pt modelId="{F0BFA838-3117-47F0-9D7F-81B440704E11}" type="parTrans" cxnId="{B476D434-D71C-4F7C-9E9E-D017F8581CE9}">
      <dgm:prSet/>
      <dgm:spPr/>
      <dgm:t>
        <a:bodyPr/>
        <a:lstStyle/>
        <a:p>
          <a:endParaRPr lang="en-US"/>
        </a:p>
      </dgm:t>
    </dgm:pt>
    <dgm:pt modelId="{99D472DA-EC95-4BC4-85F5-CDF75586ABCA}" type="sibTrans" cxnId="{B476D434-D71C-4F7C-9E9E-D017F8581CE9}">
      <dgm:prSet/>
      <dgm:spPr/>
      <dgm:t>
        <a:bodyPr/>
        <a:lstStyle/>
        <a:p>
          <a:endParaRPr lang="en-US"/>
        </a:p>
      </dgm:t>
    </dgm:pt>
    <dgm:pt modelId="{3D2D4E2D-63B3-4CB0-AC59-51035D7BFEC5}">
      <dgm:prSet phldrT="[Text]"/>
      <dgm:spPr>
        <a:solidFill>
          <a:srgbClr val="92D050"/>
        </a:solidFill>
        <a:ln>
          <a:solidFill>
            <a:srgbClr val="00B050"/>
          </a:solidFill>
        </a:ln>
      </dgm:spPr>
      <dgm:t>
        <a:bodyPr/>
        <a:lstStyle/>
        <a:p>
          <a:r>
            <a:rPr lang="en-US" dirty="0"/>
            <a:t>EAP</a:t>
          </a:r>
        </a:p>
      </dgm:t>
    </dgm:pt>
    <dgm:pt modelId="{B265A151-FAFB-4256-B092-AAAFC48B0D1A}" type="parTrans" cxnId="{BCBC7C2C-A0EE-4098-8EF5-F9B2DE97B632}">
      <dgm:prSet/>
      <dgm:spPr/>
      <dgm:t>
        <a:bodyPr/>
        <a:lstStyle/>
        <a:p>
          <a:endParaRPr lang="en-US"/>
        </a:p>
      </dgm:t>
    </dgm:pt>
    <dgm:pt modelId="{02184B73-D545-4672-813B-040ECF102AEE}" type="sibTrans" cxnId="{BCBC7C2C-A0EE-4098-8EF5-F9B2DE97B632}">
      <dgm:prSet/>
      <dgm:spPr/>
      <dgm:t>
        <a:bodyPr/>
        <a:lstStyle/>
        <a:p>
          <a:endParaRPr lang="en-US"/>
        </a:p>
      </dgm:t>
    </dgm:pt>
    <dgm:pt modelId="{7F12AC63-DEE2-4BDC-A101-60B06416E5DF}">
      <dgm:prSet phldrT="[Text]"/>
      <dgm:spPr>
        <a:solidFill>
          <a:srgbClr val="92D050"/>
        </a:solidFill>
        <a:ln>
          <a:solidFill>
            <a:srgbClr val="00B050"/>
          </a:solidFill>
        </a:ln>
      </dgm:spPr>
      <dgm:t>
        <a:bodyPr/>
        <a:lstStyle/>
        <a:p>
          <a:r>
            <a:rPr lang="en-US" dirty="0"/>
            <a:t>ICBT</a:t>
          </a:r>
        </a:p>
      </dgm:t>
    </dgm:pt>
    <dgm:pt modelId="{027CA998-1943-4A9B-A204-BA2D369A3B73}" type="parTrans" cxnId="{C6589667-8E00-41C5-BD2A-6B9277342DA9}">
      <dgm:prSet/>
      <dgm:spPr/>
      <dgm:t>
        <a:bodyPr/>
        <a:lstStyle/>
        <a:p>
          <a:endParaRPr lang="en-US"/>
        </a:p>
      </dgm:t>
    </dgm:pt>
    <dgm:pt modelId="{528E1AB3-427F-4F7B-A204-58894F0EC40C}" type="sibTrans" cxnId="{C6589667-8E00-41C5-BD2A-6B9277342DA9}">
      <dgm:prSet/>
      <dgm:spPr/>
      <dgm:t>
        <a:bodyPr/>
        <a:lstStyle/>
        <a:p>
          <a:endParaRPr lang="en-US"/>
        </a:p>
      </dgm:t>
    </dgm:pt>
    <dgm:pt modelId="{7000156B-2080-4278-AA1E-4B8A89002B48}">
      <dgm:prSet phldrT="[Text]"/>
      <dgm:spPr>
        <a:solidFill>
          <a:srgbClr val="92D050"/>
        </a:solidFill>
        <a:ln>
          <a:solidFill>
            <a:srgbClr val="00B050"/>
          </a:solidFill>
        </a:ln>
      </dgm:spPr>
      <dgm:t>
        <a:bodyPr/>
        <a:lstStyle/>
        <a:p>
          <a:r>
            <a:rPr lang="en-US" dirty="0"/>
            <a:t>Telemedicine</a:t>
          </a:r>
        </a:p>
      </dgm:t>
    </dgm:pt>
    <dgm:pt modelId="{35F8C7D7-971A-4B65-961B-E4847E866DB0}" type="parTrans" cxnId="{C2E02D57-B12B-4635-9084-FE37503217B0}">
      <dgm:prSet/>
      <dgm:spPr/>
      <dgm:t>
        <a:bodyPr/>
        <a:lstStyle/>
        <a:p>
          <a:endParaRPr lang="en-US"/>
        </a:p>
      </dgm:t>
    </dgm:pt>
    <dgm:pt modelId="{C96161EA-8B3B-428E-9329-D1DC66E2E27B}" type="sibTrans" cxnId="{C2E02D57-B12B-4635-9084-FE37503217B0}">
      <dgm:prSet/>
      <dgm:spPr/>
      <dgm:t>
        <a:bodyPr/>
        <a:lstStyle/>
        <a:p>
          <a:endParaRPr lang="en-US"/>
        </a:p>
      </dgm:t>
    </dgm:pt>
    <dgm:pt modelId="{1F600A97-FDBB-46F6-BD28-ED746A953CD1}">
      <dgm:prSet phldrT="[Text]"/>
      <dgm:spPr/>
      <dgm:t>
        <a:bodyPr/>
        <a:lstStyle/>
        <a:p>
          <a:r>
            <a:rPr lang="en-US" dirty="0"/>
            <a:t>Pharmacy</a:t>
          </a:r>
        </a:p>
      </dgm:t>
    </dgm:pt>
    <dgm:pt modelId="{E73BCE66-6485-40F8-A2A6-15BB67784926}" type="parTrans" cxnId="{74E81C23-A409-450C-9863-42047CE31B4C}">
      <dgm:prSet/>
      <dgm:spPr/>
      <dgm:t>
        <a:bodyPr/>
        <a:lstStyle/>
        <a:p>
          <a:endParaRPr lang="en-US"/>
        </a:p>
      </dgm:t>
    </dgm:pt>
    <dgm:pt modelId="{D0EAA33D-3F86-4D79-9CA3-E5CCE9DB3BF2}" type="sibTrans" cxnId="{74E81C23-A409-450C-9863-42047CE31B4C}">
      <dgm:prSet/>
      <dgm:spPr/>
      <dgm:t>
        <a:bodyPr/>
        <a:lstStyle/>
        <a:p>
          <a:endParaRPr lang="en-US"/>
        </a:p>
      </dgm:t>
    </dgm:pt>
    <dgm:pt modelId="{A6E93F08-FAA1-44AE-8878-AF61000F87AD}">
      <dgm:prSet phldrT="[Text]"/>
      <dgm:spPr/>
      <dgm:t>
        <a:bodyPr/>
        <a:lstStyle/>
        <a:p>
          <a:r>
            <a:rPr lang="en-US" dirty="0"/>
            <a:t>Disability Management</a:t>
          </a:r>
        </a:p>
      </dgm:t>
    </dgm:pt>
    <dgm:pt modelId="{5DB83CB7-8E5F-475D-8653-0C938168F128}" type="parTrans" cxnId="{56CC0B09-8B08-46A0-BAB1-C8DD611D1D71}">
      <dgm:prSet/>
      <dgm:spPr/>
      <dgm:t>
        <a:bodyPr/>
        <a:lstStyle/>
        <a:p>
          <a:endParaRPr lang="en-US"/>
        </a:p>
      </dgm:t>
    </dgm:pt>
    <dgm:pt modelId="{4AE65295-A082-4EEE-8DB1-3389BFB589C9}" type="sibTrans" cxnId="{56CC0B09-8B08-46A0-BAB1-C8DD611D1D71}">
      <dgm:prSet/>
      <dgm:spPr/>
      <dgm:t>
        <a:bodyPr/>
        <a:lstStyle/>
        <a:p>
          <a:endParaRPr lang="en-US"/>
        </a:p>
      </dgm:t>
    </dgm:pt>
    <dgm:pt modelId="{3429DE35-F13E-4149-86BF-E5901B988DD7}">
      <dgm:prSet phldrT="[Text]"/>
      <dgm:spPr/>
      <dgm:t>
        <a:bodyPr/>
        <a:lstStyle/>
        <a:p>
          <a:r>
            <a:rPr lang="en-US" dirty="0"/>
            <a:t>Financial</a:t>
          </a:r>
        </a:p>
      </dgm:t>
    </dgm:pt>
    <dgm:pt modelId="{702A2760-BEE2-4576-BF78-B1D98C92FEC6}" type="parTrans" cxnId="{2D34EA73-F1AC-49D7-988E-76E7C2624C67}">
      <dgm:prSet/>
      <dgm:spPr/>
      <dgm:t>
        <a:bodyPr/>
        <a:lstStyle/>
        <a:p>
          <a:endParaRPr lang="en-US"/>
        </a:p>
      </dgm:t>
    </dgm:pt>
    <dgm:pt modelId="{59DC8DC8-5E6E-497E-8169-C3FAE7001ED7}" type="sibTrans" cxnId="{2D34EA73-F1AC-49D7-988E-76E7C2624C67}">
      <dgm:prSet/>
      <dgm:spPr/>
      <dgm:t>
        <a:bodyPr/>
        <a:lstStyle/>
        <a:p>
          <a:endParaRPr lang="en-US"/>
        </a:p>
      </dgm:t>
    </dgm:pt>
    <dgm:pt modelId="{2FA05FA3-CA59-4C65-A57B-2D4F96E16968}">
      <dgm:prSet phldrT="[Text]"/>
      <dgm:spPr>
        <a:solidFill>
          <a:srgbClr val="92D050"/>
        </a:solidFill>
        <a:ln>
          <a:solidFill>
            <a:srgbClr val="00B050"/>
          </a:solidFill>
        </a:ln>
      </dgm:spPr>
      <dgm:t>
        <a:bodyPr/>
        <a:lstStyle/>
        <a:p>
          <a:r>
            <a:rPr lang="en-US" dirty="0"/>
            <a:t>Wellness</a:t>
          </a:r>
        </a:p>
      </dgm:t>
    </dgm:pt>
    <dgm:pt modelId="{C12713D0-2E8F-4CF5-B1E7-31BB5B1DCAF7}" type="parTrans" cxnId="{6004A01B-99EC-430C-867F-38C44C3A3EDC}">
      <dgm:prSet/>
      <dgm:spPr/>
      <dgm:t>
        <a:bodyPr/>
        <a:lstStyle/>
        <a:p>
          <a:endParaRPr lang="en-US"/>
        </a:p>
      </dgm:t>
    </dgm:pt>
    <dgm:pt modelId="{FECB340F-D596-4AAB-A061-F09A54798D3C}" type="sibTrans" cxnId="{6004A01B-99EC-430C-867F-38C44C3A3EDC}">
      <dgm:prSet/>
      <dgm:spPr/>
      <dgm:t>
        <a:bodyPr/>
        <a:lstStyle/>
        <a:p>
          <a:endParaRPr lang="en-US"/>
        </a:p>
      </dgm:t>
    </dgm:pt>
    <dgm:pt modelId="{FDE95980-C207-479A-BCB0-03C84753031E}">
      <dgm:prSet phldrT="[Text]"/>
      <dgm:spPr>
        <a:solidFill>
          <a:srgbClr val="92D050"/>
        </a:solidFill>
        <a:ln>
          <a:solidFill>
            <a:srgbClr val="00B050"/>
          </a:solidFill>
        </a:ln>
      </dgm:spPr>
      <dgm:t>
        <a:bodyPr/>
        <a:lstStyle/>
        <a:p>
          <a:r>
            <a:rPr lang="en-US" dirty="0"/>
            <a:t>Mental Health</a:t>
          </a:r>
        </a:p>
      </dgm:t>
    </dgm:pt>
    <dgm:pt modelId="{F41A488F-23BB-4BA9-8045-BB9947454958}" type="sibTrans" cxnId="{A166497C-F864-41BD-9D0A-CC8C0F42C707}">
      <dgm:prSet/>
      <dgm:spPr/>
      <dgm:t>
        <a:bodyPr/>
        <a:lstStyle/>
        <a:p>
          <a:endParaRPr lang="en-US"/>
        </a:p>
      </dgm:t>
    </dgm:pt>
    <dgm:pt modelId="{D647B2DD-5BD5-4C40-83D0-F953A7F264D5}" type="parTrans" cxnId="{A166497C-F864-41BD-9D0A-CC8C0F42C707}">
      <dgm:prSet/>
      <dgm:spPr/>
      <dgm:t>
        <a:bodyPr/>
        <a:lstStyle/>
        <a:p>
          <a:endParaRPr lang="en-US"/>
        </a:p>
      </dgm:t>
    </dgm:pt>
    <dgm:pt modelId="{EE2173F2-241B-4BFF-BA2C-03E0150DC5BE}">
      <dgm:prSet phldrT="[Text]"/>
      <dgm:spPr>
        <a:ln>
          <a:solidFill>
            <a:srgbClr val="00B050"/>
          </a:solidFill>
        </a:ln>
      </dgm:spPr>
      <dgm:t>
        <a:bodyPr/>
        <a:lstStyle/>
        <a:p>
          <a:r>
            <a:rPr lang="en-US" dirty="0"/>
            <a:t>Mindfulness</a:t>
          </a:r>
        </a:p>
      </dgm:t>
    </dgm:pt>
    <dgm:pt modelId="{72E60A0E-E850-43B7-B38B-D442CE2FC030}" type="parTrans" cxnId="{B34CF214-D606-49A0-90E2-5F08E6909FE1}">
      <dgm:prSet/>
      <dgm:spPr/>
      <dgm:t>
        <a:bodyPr/>
        <a:lstStyle/>
        <a:p>
          <a:endParaRPr lang="en-US"/>
        </a:p>
      </dgm:t>
    </dgm:pt>
    <dgm:pt modelId="{4A2057F0-54E5-44C9-9744-BA73EE120F9F}" type="sibTrans" cxnId="{B34CF214-D606-49A0-90E2-5F08E6909FE1}">
      <dgm:prSet/>
      <dgm:spPr/>
      <dgm:t>
        <a:bodyPr/>
        <a:lstStyle/>
        <a:p>
          <a:endParaRPr lang="en-US"/>
        </a:p>
      </dgm:t>
    </dgm:pt>
    <dgm:pt modelId="{DDA833B9-92AB-4259-9B9C-2459231C3B7F}">
      <dgm:prSet phldrT="[Text]"/>
      <dgm:spPr>
        <a:solidFill>
          <a:srgbClr val="92D050"/>
        </a:solidFill>
        <a:ln>
          <a:solidFill>
            <a:srgbClr val="00B050"/>
          </a:solidFill>
        </a:ln>
      </dgm:spPr>
      <dgm:t>
        <a:bodyPr/>
        <a:lstStyle/>
        <a:p>
          <a:r>
            <a:rPr lang="en-US" dirty="0"/>
            <a:t>Addictions</a:t>
          </a:r>
        </a:p>
      </dgm:t>
    </dgm:pt>
    <dgm:pt modelId="{428BC4C5-D40C-43AA-BD81-EE23021ECBA1}" type="parTrans" cxnId="{037E179B-3BD3-458A-8050-846B5F71BDFC}">
      <dgm:prSet/>
      <dgm:spPr/>
      <dgm:t>
        <a:bodyPr/>
        <a:lstStyle/>
        <a:p>
          <a:endParaRPr lang="en-US"/>
        </a:p>
      </dgm:t>
    </dgm:pt>
    <dgm:pt modelId="{06850E23-5EA2-45F9-B5AE-AD58B114E108}" type="sibTrans" cxnId="{037E179B-3BD3-458A-8050-846B5F71BDFC}">
      <dgm:prSet/>
      <dgm:spPr/>
      <dgm:t>
        <a:bodyPr/>
        <a:lstStyle/>
        <a:p>
          <a:endParaRPr lang="en-US"/>
        </a:p>
      </dgm:t>
    </dgm:pt>
    <dgm:pt modelId="{BDDFCDCA-31C7-4AD9-98FF-C1145E2C4293}">
      <dgm:prSet phldrT="[Text]"/>
      <dgm:spPr>
        <a:solidFill>
          <a:srgbClr val="92D050"/>
        </a:solidFill>
        <a:ln>
          <a:solidFill>
            <a:srgbClr val="00B050"/>
          </a:solidFill>
        </a:ln>
      </dgm:spPr>
      <dgm:t>
        <a:bodyPr/>
        <a:lstStyle/>
        <a:p>
          <a:r>
            <a:rPr lang="en-US" dirty="0"/>
            <a:t>Life-Family</a:t>
          </a:r>
        </a:p>
      </dgm:t>
    </dgm:pt>
    <dgm:pt modelId="{F1ED15A8-C73E-4EEB-8FCF-B5E668803031}" type="parTrans" cxnId="{F356CA1F-9603-4E9F-8505-DBD87281E13C}">
      <dgm:prSet/>
      <dgm:spPr/>
      <dgm:t>
        <a:bodyPr/>
        <a:lstStyle/>
        <a:p>
          <a:endParaRPr lang="en-US"/>
        </a:p>
      </dgm:t>
    </dgm:pt>
    <dgm:pt modelId="{B3566269-75C2-403F-8D13-296AACB982E2}" type="sibTrans" cxnId="{F356CA1F-9603-4E9F-8505-DBD87281E13C}">
      <dgm:prSet/>
      <dgm:spPr/>
      <dgm:t>
        <a:bodyPr/>
        <a:lstStyle/>
        <a:p>
          <a:endParaRPr lang="en-US"/>
        </a:p>
      </dgm:t>
    </dgm:pt>
    <dgm:pt modelId="{65BD180E-20E7-4F8D-ACE9-D30905886C9A}">
      <dgm:prSet phldrT="[Text]"/>
      <dgm:spPr/>
      <dgm:t>
        <a:bodyPr/>
        <a:lstStyle/>
        <a:p>
          <a:r>
            <a:rPr lang="en-US" dirty="0"/>
            <a:t>HR Support</a:t>
          </a:r>
        </a:p>
      </dgm:t>
    </dgm:pt>
    <dgm:pt modelId="{6EAB12A8-0924-4BEE-9EBF-331E3D2ADD35}" type="parTrans" cxnId="{A50EA182-0B9B-49D9-A6DD-D1DDF605D1D3}">
      <dgm:prSet/>
      <dgm:spPr/>
      <dgm:t>
        <a:bodyPr/>
        <a:lstStyle/>
        <a:p>
          <a:endParaRPr lang="en-US"/>
        </a:p>
      </dgm:t>
    </dgm:pt>
    <dgm:pt modelId="{2BCB96A1-7195-46E9-AB2C-37F310578892}" type="sibTrans" cxnId="{A50EA182-0B9B-49D9-A6DD-D1DDF605D1D3}">
      <dgm:prSet/>
      <dgm:spPr/>
      <dgm:t>
        <a:bodyPr/>
        <a:lstStyle/>
        <a:p>
          <a:endParaRPr lang="en-US"/>
        </a:p>
      </dgm:t>
    </dgm:pt>
    <dgm:pt modelId="{44E0E63D-F2D6-42E7-A6A9-FB1A5D4630DA}">
      <dgm:prSet phldrT="[Text]"/>
      <dgm:spPr/>
      <dgm:t>
        <a:bodyPr/>
        <a:lstStyle/>
        <a:p>
          <a:r>
            <a:rPr lang="en-US" dirty="0"/>
            <a:t>Absence Management </a:t>
          </a:r>
        </a:p>
      </dgm:t>
    </dgm:pt>
    <dgm:pt modelId="{1D142543-E7F7-4959-BA91-15992221DD8C}" type="parTrans" cxnId="{9A7A65F7-26FB-49B6-A415-2A31BCCE19A5}">
      <dgm:prSet/>
      <dgm:spPr/>
      <dgm:t>
        <a:bodyPr/>
        <a:lstStyle/>
        <a:p>
          <a:endParaRPr lang="en-US"/>
        </a:p>
      </dgm:t>
    </dgm:pt>
    <dgm:pt modelId="{68C27CD7-BE43-4B38-B045-E38B958CC8DD}" type="sibTrans" cxnId="{9A7A65F7-26FB-49B6-A415-2A31BCCE19A5}">
      <dgm:prSet/>
      <dgm:spPr/>
      <dgm:t>
        <a:bodyPr/>
        <a:lstStyle/>
        <a:p>
          <a:endParaRPr lang="en-US"/>
        </a:p>
      </dgm:t>
    </dgm:pt>
    <dgm:pt modelId="{210AA5B3-1DB7-40EA-87DE-D14ED165FA35}">
      <dgm:prSet phldrT="[Text]"/>
      <dgm:spPr>
        <a:solidFill>
          <a:srgbClr val="92D050"/>
        </a:solidFill>
        <a:ln>
          <a:solidFill>
            <a:srgbClr val="00B050"/>
          </a:solidFill>
        </a:ln>
      </dgm:spPr>
      <dgm:t>
        <a:bodyPr/>
        <a:lstStyle/>
        <a:p>
          <a:r>
            <a:rPr lang="en-US" dirty="0"/>
            <a:t>Organizational Health Counselling</a:t>
          </a:r>
        </a:p>
      </dgm:t>
    </dgm:pt>
    <dgm:pt modelId="{4F69FD6F-EBD6-4651-8C2A-33877401AE33}" type="parTrans" cxnId="{B0FF5E73-88B6-452F-9A86-71D9D3387DC4}">
      <dgm:prSet/>
      <dgm:spPr/>
      <dgm:t>
        <a:bodyPr/>
        <a:lstStyle/>
        <a:p>
          <a:endParaRPr lang="en-US"/>
        </a:p>
      </dgm:t>
    </dgm:pt>
    <dgm:pt modelId="{7D1A728A-D33B-425B-9F39-052437050D78}" type="sibTrans" cxnId="{B0FF5E73-88B6-452F-9A86-71D9D3387DC4}">
      <dgm:prSet/>
      <dgm:spPr/>
      <dgm:t>
        <a:bodyPr/>
        <a:lstStyle/>
        <a:p>
          <a:endParaRPr lang="en-US"/>
        </a:p>
      </dgm:t>
    </dgm:pt>
    <dgm:pt modelId="{74720D3A-C4C3-4080-B81C-E4E6CA3BEB26}">
      <dgm:prSet phldrT="[Text]"/>
      <dgm:spPr>
        <a:solidFill>
          <a:srgbClr val="92D050"/>
        </a:solidFill>
        <a:ln>
          <a:solidFill>
            <a:srgbClr val="00B050"/>
          </a:solidFill>
        </a:ln>
      </dgm:spPr>
      <dgm:t>
        <a:bodyPr/>
        <a:lstStyle/>
        <a:p>
          <a:r>
            <a:rPr lang="en-US" dirty="0"/>
            <a:t>Organizational Health Consulting</a:t>
          </a:r>
        </a:p>
      </dgm:t>
    </dgm:pt>
    <dgm:pt modelId="{D118441B-0331-4B62-81DC-94A49E251D5C}" type="parTrans" cxnId="{FE2B6CA3-9DDA-41D0-9609-44154835E143}">
      <dgm:prSet/>
      <dgm:spPr/>
      <dgm:t>
        <a:bodyPr/>
        <a:lstStyle/>
        <a:p>
          <a:endParaRPr lang="en-US"/>
        </a:p>
      </dgm:t>
    </dgm:pt>
    <dgm:pt modelId="{671FDD36-ACC8-47FF-B80E-7701F0F866F8}" type="sibTrans" cxnId="{FE2B6CA3-9DDA-41D0-9609-44154835E143}">
      <dgm:prSet/>
      <dgm:spPr/>
      <dgm:t>
        <a:bodyPr/>
        <a:lstStyle/>
        <a:p>
          <a:endParaRPr lang="en-US"/>
        </a:p>
      </dgm:t>
    </dgm:pt>
    <dgm:pt modelId="{C81AFE64-AC20-404A-9F5E-882C775416F5}" type="pres">
      <dgm:prSet presAssocID="{968C823A-DC12-47C7-9049-C2848894BBA7}" presName="mainComposite" presStyleCnt="0">
        <dgm:presLayoutVars>
          <dgm:chPref val="1"/>
          <dgm:dir/>
          <dgm:animOne val="branch"/>
          <dgm:animLvl val="lvl"/>
          <dgm:resizeHandles val="exact"/>
        </dgm:presLayoutVars>
      </dgm:prSet>
      <dgm:spPr/>
      <dgm:t>
        <a:bodyPr/>
        <a:lstStyle/>
        <a:p>
          <a:endParaRPr lang="en-US"/>
        </a:p>
      </dgm:t>
    </dgm:pt>
    <dgm:pt modelId="{22DF641A-D4A9-4FAA-A3E0-9866B3FBABF4}" type="pres">
      <dgm:prSet presAssocID="{968C823A-DC12-47C7-9049-C2848894BBA7}" presName="hierFlow" presStyleCnt="0"/>
      <dgm:spPr/>
    </dgm:pt>
    <dgm:pt modelId="{02EFA13A-608C-4F2E-A056-AE89CFDBEBBD}" type="pres">
      <dgm:prSet presAssocID="{968C823A-DC12-47C7-9049-C2848894BBA7}" presName="hierChild1" presStyleCnt="0">
        <dgm:presLayoutVars>
          <dgm:chPref val="1"/>
          <dgm:animOne val="branch"/>
          <dgm:animLvl val="lvl"/>
        </dgm:presLayoutVars>
      </dgm:prSet>
      <dgm:spPr/>
    </dgm:pt>
    <dgm:pt modelId="{39EEB26E-81A2-4B95-8E83-4674DC76701B}" type="pres">
      <dgm:prSet presAssocID="{930FA574-9FFA-493F-946B-9A186A7D20D3}" presName="Name17" presStyleCnt="0"/>
      <dgm:spPr/>
    </dgm:pt>
    <dgm:pt modelId="{471DAB0B-8AFB-469C-8167-4BFE51A7272C}" type="pres">
      <dgm:prSet presAssocID="{930FA574-9FFA-493F-946B-9A186A7D20D3}" presName="level1Shape" presStyleLbl="node0" presStyleIdx="0" presStyleCnt="1" custLinFactNeighborX="4202" custLinFactNeighborY="-86848">
        <dgm:presLayoutVars>
          <dgm:chPref val="3"/>
        </dgm:presLayoutVars>
      </dgm:prSet>
      <dgm:spPr/>
      <dgm:t>
        <a:bodyPr/>
        <a:lstStyle/>
        <a:p>
          <a:endParaRPr lang="en-US"/>
        </a:p>
      </dgm:t>
    </dgm:pt>
    <dgm:pt modelId="{A0E54EC4-A941-49F4-8F8B-C3B581C48C27}" type="pres">
      <dgm:prSet presAssocID="{930FA574-9FFA-493F-946B-9A186A7D20D3}" presName="hierChild2" presStyleCnt="0"/>
      <dgm:spPr/>
    </dgm:pt>
    <dgm:pt modelId="{A773B9A7-F941-4DB8-AE83-3DA6AE636DBB}" type="pres">
      <dgm:prSet presAssocID="{5DB83CB7-8E5F-475D-8653-0C938168F128}" presName="Name25" presStyleLbl="parChTrans1D2" presStyleIdx="0" presStyleCnt="7"/>
      <dgm:spPr/>
      <dgm:t>
        <a:bodyPr/>
        <a:lstStyle/>
        <a:p>
          <a:endParaRPr lang="en-US"/>
        </a:p>
      </dgm:t>
    </dgm:pt>
    <dgm:pt modelId="{0BDE0478-408E-4FCE-96CF-C68D86C8DA58}" type="pres">
      <dgm:prSet presAssocID="{5DB83CB7-8E5F-475D-8653-0C938168F128}" presName="connTx" presStyleLbl="parChTrans1D2" presStyleIdx="0" presStyleCnt="7"/>
      <dgm:spPr/>
      <dgm:t>
        <a:bodyPr/>
        <a:lstStyle/>
        <a:p>
          <a:endParaRPr lang="en-US"/>
        </a:p>
      </dgm:t>
    </dgm:pt>
    <dgm:pt modelId="{F71F968D-D957-415C-8163-0AD36DE78530}" type="pres">
      <dgm:prSet presAssocID="{A6E93F08-FAA1-44AE-8878-AF61000F87AD}" presName="Name30" presStyleCnt="0"/>
      <dgm:spPr/>
    </dgm:pt>
    <dgm:pt modelId="{1962CF83-6F93-48AB-89F4-C35A246F02AB}" type="pres">
      <dgm:prSet presAssocID="{A6E93F08-FAA1-44AE-8878-AF61000F87AD}" presName="level2Shape" presStyleLbl="node2" presStyleIdx="0" presStyleCnt="7" custLinFactNeighborX="4298" custLinFactNeighborY="25694"/>
      <dgm:spPr/>
      <dgm:t>
        <a:bodyPr/>
        <a:lstStyle/>
        <a:p>
          <a:endParaRPr lang="en-US"/>
        </a:p>
      </dgm:t>
    </dgm:pt>
    <dgm:pt modelId="{A67689E5-0F7B-4EA2-8FDE-FE6C7BF03DA4}" type="pres">
      <dgm:prSet presAssocID="{A6E93F08-FAA1-44AE-8878-AF61000F87AD}" presName="hierChild3" presStyleCnt="0"/>
      <dgm:spPr/>
    </dgm:pt>
    <dgm:pt modelId="{D0BD889D-869B-4DA4-B6B7-7251581C0815}" type="pres">
      <dgm:prSet presAssocID="{702A2760-BEE2-4576-BF78-B1D98C92FEC6}" presName="Name25" presStyleLbl="parChTrans1D2" presStyleIdx="1" presStyleCnt="7"/>
      <dgm:spPr/>
      <dgm:t>
        <a:bodyPr/>
        <a:lstStyle/>
        <a:p>
          <a:endParaRPr lang="en-US"/>
        </a:p>
      </dgm:t>
    </dgm:pt>
    <dgm:pt modelId="{ED6E5E4E-EA92-4D9D-B9A1-400EA73D108E}" type="pres">
      <dgm:prSet presAssocID="{702A2760-BEE2-4576-BF78-B1D98C92FEC6}" presName="connTx" presStyleLbl="parChTrans1D2" presStyleIdx="1" presStyleCnt="7"/>
      <dgm:spPr/>
      <dgm:t>
        <a:bodyPr/>
        <a:lstStyle/>
        <a:p>
          <a:endParaRPr lang="en-US"/>
        </a:p>
      </dgm:t>
    </dgm:pt>
    <dgm:pt modelId="{16211040-7FFD-4154-8CD9-A966B2CBC2DF}" type="pres">
      <dgm:prSet presAssocID="{3429DE35-F13E-4149-86BF-E5901B988DD7}" presName="Name30" presStyleCnt="0"/>
      <dgm:spPr/>
    </dgm:pt>
    <dgm:pt modelId="{610F2AC9-9DFE-4F22-A060-DFEDFC878A92}" type="pres">
      <dgm:prSet presAssocID="{3429DE35-F13E-4149-86BF-E5901B988DD7}" presName="level2Shape" presStyleLbl="node2" presStyleIdx="1" presStyleCnt="7" custLinFactNeighborX="2215" custLinFactNeighborY="26576"/>
      <dgm:spPr/>
      <dgm:t>
        <a:bodyPr/>
        <a:lstStyle/>
        <a:p>
          <a:endParaRPr lang="en-US"/>
        </a:p>
      </dgm:t>
    </dgm:pt>
    <dgm:pt modelId="{9441D375-D443-48CE-BF97-4D461CECE953}" type="pres">
      <dgm:prSet presAssocID="{3429DE35-F13E-4149-86BF-E5901B988DD7}" presName="hierChild3" presStyleCnt="0"/>
      <dgm:spPr/>
    </dgm:pt>
    <dgm:pt modelId="{0C891A0E-84C8-4594-9729-3D18546C4A44}" type="pres">
      <dgm:prSet presAssocID="{6EAB12A8-0924-4BEE-9EBF-331E3D2ADD35}" presName="Name25" presStyleLbl="parChTrans1D2" presStyleIdx="2" presStyleCnt="7"/>
      <dgm:spPr/>
      <dgm:t>
        <a:bodyPr/>
        <a:lstStyle/>
        <a:p>
          <a:endParaRPr lang="en-US"/>
        </a:p>
      </dgm:t>
    </dgm:pt>
    <dgm:pt modelId="{5B84F714-C63E-48C2-81DC-69982DF640E9}" type="pres">
      <dgm:prSet presAssocID="{6EAB12A8-0924-4BEE-9EBF-331E3D2ADD35}" presName="connTx" presStyleLbl="parChTrans1D2" presStyleIdx="2" presStyleCnt="7"/>
      <dgm:spPr/>
      <dgm:t>
        <a:bodyPr/>
        <a:lstStyle/>
        <a:p>
          <a:endParaRPr lang="en-US"/>
        </a:p>
      </dgm:t>
    </dgm:pt>
    <dgm:pt modelId="{576EA558-F01B-4FA0-A5AF-3EC44BC2C6F8}" type="pres">
      <dgm:prSet presAssocID="{65BD180E-20E7-4F8D-ACE9-D30905886C9A}" presName="Name30" presStyleCnt="0"/>
      <dgm:spPr/>
    </dgm:pt>
    <dgm:pt modelId="{6E4BB4EA-733E-4541-8BCE-8DD7460C1A31}" type="pres">
      <dgm:prSet presAssocID="{65BD180E-20E7-4F8D-ACE9-D30905886C9A}" presName="level2Shape" presStyleLbl="node2" presStyleIdx="2" presStyleCnt="7" custLinFactNeighborX="1476" custLinFactNeighborY="29529"/>
      <dgm:spPr/>
      <dgm:t>
        <a:bodyPr/>
        <a:lstStyle/>
        <a:p>
          <a:endParaRPr lang="en-US"/>
        </a:p>
      </dgm:t>
    </dgm:pt>
    <dgm:pt modelId="{3C78FE20-CF70-43DB-93DC-2C7D2EA42C99}" type="pres">
      <dgm:prSet presAssocID="{65BD180E-20E7-4F8D-ACE9-D30905886C9A}" presName="hierChild3" presStyleCnt="0"/>
      <dgm:spPr/>
    </dgm:pt>
    <dgm:pt modelId="{0B9416E7-15D4-4311-B1CB-51818DBEF7FC}" type="pres">
      <dgm:prSet presAssocID="{1D142543-E7F7-4959-BA91-15992221DD8C}" presName="Name25" presStyleLbl="parChTrans1D3" presStyleIdx="0" presStyleCnt="5"/>
      <dgm:spPr/>
      <dgm:t>
        <a:bodyPr/>
        <a:lstStyle/>
        <a:p>
          <a:endParaRPr lang="en-US"/>
        </a:p>
      </dgm:t>
    </dgm:pt>
    <dgm:pt modelId="{0A737D60-E349-477D-A734-FC21675E5ACD}" type="pres">
      <dgm:prSet presAssocID="{1D142543-E7F7-4959-BA91-15992221DD8C}" presName="connTx" presStyleLbl="parChTrans1D3" presStyleIdx="0" presStyleCnt="5"/>
      <dgm:spPr/>
      <dgm:t>
        <a:bodyPr/>
        <a:lstStyle/>
        <a:p>
          <a:endParaRPr lang="en-US"/>
        </a:p>
      </dgm:t>
    </dgm:pt>
    <dgm:pt modelId="{83A858B1-025D-466D-9BE2-446943BD1E4D}" type="pres">
      <dgm:prSet presAssocID="{44E0E63D-F2D6-42E7-A6A9-FB1A5D4630DA}" presName="Name30" presStyleCnt="0"/>
      <dgm:spPr/>
    </dgm:pt>
    <dgm:pt modelId="{FD0988AD-6E63-480A-AFD8-E41BE6DC8233}" type="pres">
      <dgm:prSet presAssocID="{44E0E63D-F2D6-42E7-A6A9-FB1A5D4630DA}" presName="level2Shape" presStyleLbl="node3" presStyleIdx="0" presStyleCnt="5" custLinFactNeighborX="-694" custLinFactNeighborY="27767"/>
      <dgm:spPr/>
      <dgm:t>
        <a:bodyPr/>
        <a:lstStyle/>
        <a:p>
          <a:endParaRPr lang="en-US"/>
        </a:p>
      </dgm:t>
    </dgm:pt>
    <dgm:pt modelId="{2647D5C6-C34F-4576-B15A-4CE11933C64A}" type="pres">
      <dgm:prSet presAssocID="{44E0E63D-F2D6-42E7-A6A9-FB1A5D4630DA}" presName="hierChild3" presStyleCnt="0"/>
      <dgm:spPr/>
    </dgm:pt>
    <dgm:pt modelId="{653BE1E0-59A8-411E-B963-4E6774903F62}" type="pres">
      <dgm:prSet presAssocID="{C12713D0-2E8F-4CF5-B1E7-31BB5B1DCAF7}" presName="Name25" presStyleLbl="parChTrans1D2" presStyleIdx="3" presStyleCnt="7"/>
      <dgm:spPr/>
      <dgm:t>
        <a:bodyPr/>
        <a:lstStyle/>
        <a:p>
          <a:endParaRPr lang="en-US"/>
        </a:p>
      </dgm:t>
    </dgm:pt>
    <dgm:pt modelId="{9FED7156-ABDC-4980-B5A0-5AC4FDC6CAA3}" type="pres">
      <dgm:prSet presAssocID="{C12713D0-2E8F-4CF5-B1E7-31BB5B1DCAF7}" presName="connTx" presStyleLbl="parChTrans1D2" presStyleIdx="3" presStyleCnt="7"/>
      <dgm:spPr/>
      <dgm:t>
        <a:bodyPr/>
        <a:lstStyle/>
        <a:p>
          <a:endParaRPr lang="en-US"/>
        </a:p>
      </dgm:t>
    </dgm:pt>
    <dgm:pt modelId="{C6E01241-CF8F-48C0-8CB8-E93CC0023B71}" type="pres">
      <dgm:prSet presAssocID="{2FA05FA3-CA59-4C65-A57B-2D4F96E16968}" presName="Name30" presStyleCnt="0"/>
      <dgm:spPr/>
    </dgm:pt>
    <dgm:pt modelId="{F0879D8F-62F8-4D28-B67F-73A7259DB0C2}" type="pres">
      <dgm:prSet presAssocID="{2FA05FA3-CA59-4C65-A57B-2D4F96E16968}" presName="level2Shape" presStyleLbl="node2" presStyleIdx="3" presStyleCnt="7" custLinFactNeighborX="1476" custLinFactNeighborY="30586"/>
      <dgm:spPr/>
      <dgm:t>
        <a:bodyPr/>
        <a:lstStyle/>
        <a:p>
          <a:endParaRPr lang="en-US"/>
        </a:p>
      </dgm:t>
    </dgm:pt>
    <dgm:pt modelId="{A97A2AD7-FC99-46FB-BF2B-E11B8975DC23}" type="pres">
      <dgm:prSet presAssocID="{2FA05FA3-CA59-4C65-A57B-2D4F96E16968}" presName="hierChild3" presStyleCnt="0"/>
      <dgm:spPr/>
    </dgm:pt>
    <dgm:pt modelId="{FDA3E7A9-A65B-47D4-AADF-EDA3BF520CC7}" type="pres">
      <dgm:prSet presAssocID="{D118441B-0331-4B62-81DC-94A49E251D5C}" presName="Name25" presStyleLbl="parChTrans1D2" presStyleIdx="4" presStyleCnt="7"/>
      <dgm:spPr/>
      <dgm:t>
        <a:bodyPr/>
        <a:lstStyle/>
        <a:p>
          <a:endParaRPr lang="en-US"/>
        </a:p>
      </dgm:t>
    </dgm:pt>
    <dgm:pt modelId="{E171DB85-FAEB-4D8B-BF23-F3BD0C433CD5}" type="pres">
      <dgm:prSet presAssocID="{D118441B-0331-4B62-81DC-94A49E251D5C}" presName="connTx" presStyleLbl="parChTrans1D2" presStyleIdx="4" presStyleCnt="7"/>
      <dgm:spPr/>
      <dgm:t>
        <a:bodyPr/>
        <a:lstStyle/>
        <a:p>
          <a:endParaRPr lang="en-US"/>
        </a:p>
      </dgm:t>
    </dgm:pt>
    <dgm:pt modelId="{7E99BF25-6FCE-44B9-99D7-DBCD669FB7EB}" type="pres">
      <dgm:prSet presAssocID="{74720D3A-C4C3-4080-B81C-E4E6CA3BEB26}" presName="Name30" presStyleCnt="0"/>
      <dgm:spPr/>
    </dgm:pt>
    <dgm:pt modelId="{BDCCCC96-2E4C-447C-9C23-48CEC4D00717}" type="pres">
      <dgm:prSet presAssocID="{74720D3A-C4C3-4080-B81C-E4E6CA3BEB26}" presName="level2Shape" presStyleLbl="node2" presStyleIdx="4" presStyleCnt="7" custLinFactNeighborX="2083" custLinFactNeighborY="38873"/>
      <dgm:spPr/>
      <dgm:t>
        <a:bodyPr/>
        <a:lstStyle/>
        <a:p>
          <a:endParaRPr lang="en-US"/>
        </a:p>
      </dgm:t>
    </dgm:pt>
    <dgm:pt modelId="{E69D23D3-391D-4268-A781-E25B67C81BED}" type="pres">
      <dgm:prSet presAssocID="{74720D3A-C4C3-4080-B81C-E4E6CA3BEB26}" presName="hierChild3" presStyleCnt="0"/>
      <dgm:spPr/>
    </dgm:pt>
    <dgm:pt modelId="{875376F8-38F1-46B8-843F-2E906B1E3880}" type="pres">
      <dgm:prSet presAssocID="{D647B2DD-5BD5-4C40-83D0-F953A7F264D5}" presName="Name25" presStyleLbl="parChTrans1D2" presStyleIdx="5" presStyleCnt="7"/>
      <dgm:spPr/>
      <dgm:t>
        <a:bodyPr/>
        <a:lstStyle/>
        <a:p>
          <a:endParaRPr lang="en-US"/>
        </a:p>
      </dgm:t>
    </dgm:pt>
    <dgm:pt modelId="{3E148AE3-2E00-4D0E-85B1-50A1793E8810}" type="pres">
      <dgm:prSet presAssocID="{D647B2DD-5BD5-4C40-83D0-F953A7F264D5}" presName="connTx" presStyleLbl="parChTrans1D2" presStyleIdx="5" presStyleCnt="7"/>
      <dgm:spPr/>
      <dgm:t>
        <a:bodyPr/>
        <a:lstStyle/>
        <a:p>
          <a:endParaRPr lang="en-US"/>
        </a:p>
      </dgm:t>
    </dgm:pt>
    <dgm:pt modelId="{4B2453C1-E9A8-440B-B3DC-793D52B25B27}" type="pres">
      <dgm:prSet presAssocID="{FDE95980-C207-479A-BCB0-03C84753031E}" presName="Name30" presStyleCnt="0"/>
      <dgm:spPr/>
    </dgm:pt>
    <dgm:pt modelId="{F61EEF77-72C9-4774-A850-38263E014279}" type="pres">
      <dgm:prSet presAssocID="{FDE95980-C207-479A-BCB0-03C84753031E}" presName="level2Shape" presStyleLbl="node2" presStyleIdx="5" presStyleCnt="7" custLinFactNeighborX="2071" custLinFactNeighborY="40659"/>
      <dgm:spPr/>
      <dgm:t>
        <a:bodyPr/>
        <a:lstStyle/>
        <a:p>
          <a:endParaRPr lang="en-US"/>
        </a:p>
      </dgm:t>
    </dgm:pt>
    <dgm:pt modelId="{80F0BE89-C488-476F-9344-97A6FC2D8450}" type="pres">
      <dgm:prSet presAssocID="{FDE95980-C207-479A-BCB0-03C84753031E}" presName="hierChild3" presStyleCnt="0"/>
      <dgm:spPr/>
    </dgm:pt>
    <dgm:pt modelId="{036C0EB2-4A88-4926-8DE2-136796BBAA7E}" type="pres">
      <dgm:prSet presAssocID="{B265A151-FAFB-4256-B092-AAAFC48B0D1A}" presName="Name25" presStyleLbl="parChTrans1D3" presStyleIdx="1" presStyleCnt="5"/>
      <dgm:spPr/>
      <dgm:t>
        <a:bodyPr/>
        <a:lstStyle/>
        <a:p>
          <a:endParaRPr lang="en-US"/>
        </a:p>
      </dgm:t>
    </dgm:pt>
    <dgm:pt modelId="{58189407-EB19-491B-B396-16FF8A761F87}" type="pres">
      <dgm:prSet presAssocID="{B265A151-FAFB-4256-B092-AAAFC48B0D1A}" presName="connTx" presStyleLbl="parChTrans1D3" presStyleIdx="1" presStyleCnt="5"/>
      <dgm:spPr/>
      <dgm:t>
        <a:bodyPr/>
        <a:lstStyle/>
        <a:p>
          <a:endParaRPr lang="en-US"/>
        </a:p>
      </dgm:t>
    </dgm:pt>
    <dgm:pt modelId="{16B565BC-035B-47E9-A9E3-6F00E3726470}" type="pres">
      <dgm:prSet presAssocID="{3D2D4E2D-63B3-4CB0-AC59-51035D7BFEC5}" presName="Name30" presStyleCnt="0"/>
      <dgm:spPr/>
    </dgm:pt>
    <dgm:pt modelId="{039C09BD-B31D-4FA6-89F7-63D74F6B4616}" type="pres">
      <dgm:prSet presAssocID="{3D2D4E2D-63B3-4CB0-AC59-51035D7BFEC5}" presName="level2Shape" presStyleLbl="node3" presStyleIdx="1" presStyleCnt="5" custLinFactNeighborY="-849"/>
      <dgm:spPr/>
      <dgm:t>
        <a:bodyPr/>
        <a:lstStyle/>
        <a:p>
          <a:endParaRPr lang="en-US"/>
        </a:p>
      </dgm:t>
    </dgm:pt>
    <dgm:pt modelId="{4B3CABE1-564A-41C2-B731-7389EE6EA76C}" type="pres">
      <dgm:prSet presAssocID="{3D2D4E2D-63B3-4CB0-AC59-51035D7BFEC5}" presName="hierChild3" presStyleCnt="0"/>
      <dgm:spPr/>
    </dgm:pt>
    <dgm:pt modelId="{6AEBA64E-7117-4571-8438-80D8FC5FCA90}" type="pres">
      <dgm:prSet presAssocID="{4F69FD6F-EBD6-4651-8C2A-33877401AE33}" presName="Name25" presStyleLbl="parChTrans1D4" presStyleIdx="0" presStyleCnt="3"/>
      <dgm:spPr/>
      <dgm:t>
        <a:bodyPr/>
        <a:lstStyle/>
        <a:p>
          <a:endParaRPr lang="en-US"/>
        </a:p>
      </dgm:t>
    </dgm:pt>
    <dgm:pt modelId="{B3DB3E80-A734-46C5-9CBE-0FCDE0C5DC2F}" type="pres">
      <dgm:prSet presAssocID="{4F69FD6F-EBD6-4651-8C2A-33877401AE33}" presName="connTx" presStyleLbl="parChTrans1D4" presStyleIdx="0" presStyleCnt="3"/>
      <dgm:spPr/>
      <dgm:t>
        <a:bodyPr/>
        <a:lstStyle/>
        <a:p>
          <a:endParaRPr lang="en-US"/>
        </a:p>
      </dgm:t>
    </dgm:pt>
    <dgm:pt modelId="{9CF38BE3-2373-4ECB-BD3D-5083CBF4223B}" type="pres">
      <dgm:prSet presAssocID="{210AA5B3-1DB7-40EA-87DE-D14ED165FA35}" presName="Name30" presStyleCnt="0"/>
      <dgm:spPr/>
    </dgm:pt>
    <dgm:pt modelId="{20D35986-9CFC-4BD3-A990-08A4974347CE}" type="pres">
      <dgm:prSet presAssocID="{210AA5B3-1DB7-40EA-87DE-D14ED165FA35}" presName="level2Shape" presStyleLbl="node4" presStyleIdx="0" presStyleCnt="3" custLinFactNeighborY="2458"/>
      <dgm:spPr/>
      <dgm:t>
        <a:bodyPr/>
        <a:lstStyle/>
        <a:p>
          <a:endParaRPr lang="en-US"/>
        </a:p>
      </dgm:t>
    </dgm:pt>
    <dgm:pt modelId="{AE911E29-B8D7-4208-8B76-14C2AD00EB75}" type="pres">
      <dgm:prSet presAssocID="{210AA5B3-1DB7-40EA-87DE-D14ED165FA35}" presName="hierChild3" presStyleCnt="0"/>
      <dgm:spPr/>
    </dgm:pt>
    <dgm:pt modelId="{152E2415-4BAD-4189-A535-C03C11AD3D08}" type="pres">
      <dgm:prSet presAssocID="{428BC4C5-D40C-43AA-BD81-EE23021ECBA1}" presName="Name25" presStyleLbl="parChTrans1D4" presStyleIdx="1" presStyleCnt="3"/>
      <dgm:spPr/>
      <dgm:t>
        <a:bodyPr/>
        <a:lstStyle/>
        <a:p>
          <a:endParaRPr lang="en-US"/>
        </a:p>
      </dgm:t>
    </dgm:pt>
    <dgm:pt modelId="{E64B4D2D-97A0-4C6A-ACFE-9B7B25637F74}" type="pres">
      <dgm:prSet presAssocID="{428BC4C5-D40C-43AA-BD81-EE23021ECBA1}" presName="connTx" presStyleLbl="parChTrans1D4" presStyleIdx="1" presStyleCnt="3"/>
      <dgm:spPr/>
      <dgm:t>
        <a:bodyPr/>
        <a:lstStyle/>
        <a:p>
          <a:endParaRPr lang="en-US"/>
        </a:p>
      </dgm:t>
    </dgm:pt>
    <dgm:pt modelId="{E1487AD5-1626-4D50-A543-40AF9A9B5BC6}" type="pres">
      <dgm:prSet presAssocID="{DDA833B9-92AB-4259-9B9C-2459231C3B7F}" presName="Name30" presStyleCnt="0"/>
      <dgm:spPr/>
    </dgm:pt>
    <dgm:pt modelId="{8E8DB934-5D84-4EFA-A154-AD1C49F53D8F}" type="pres">
      <dgm:prSet presAssocID="{DDA833B9-92AB-4259-9B9C-2459231C3B7F}" presName="level2Shape" presStyleLbl="node4" presStyleIdx="1" presStyleCnt="3"/>
      <dgm:spPr/>
      <dgm:t>
        <a:bodyPr/>
        <a:lstStyle/>
        <a:p>
          <a:endParaRPr lang="en-US"/>
        </a:p>
      </dgm:t>
    </dgm:pt>
    <dgm:pt modelId="{C4008F20-B686-448D-8F6A-FC6B3112C9F7}" type="pres">
      <dgm:prSet presAssocID="{DDA833B9-92AB-4259-9B9C-2459231C3B7F}" presName="hierChild3" presStyleCnt="0"/>
      <dgm:spPr/>
    </dgm:pt>
    <dgm:pt modelId="{B71A9529-D564-4852-82AD-9649F59EB188}" type="pres">
      <dgm:prSet presAssocID="{F1ED15A8-C73E-4EEB-8FCF-B5E668803031}" presName="Name25" presStyleLbl="parChTrans1D4" presStyleIdx="2" presStyleCnt="3"/>
      <dgm:spPr/>
      <dgm:t>
        <a:bodyPr/>
        <a:lstStyle/>
        <a:p>
          <a:endParaRPr lang="en-US"/>
        </a:p>
      </dgm:t>
    </dgm:pt>
    <dgm:pt modelId="{44076E6E-38AF-47E5-8E6D-716F9AB39D59}" type="pres">
      <dgm:prSet presAssocID="{F1ED15A8-C73E-4EEB-8FCF-B5E668803031}" presName="connTx" presStyleLbl="parChTrans1D4" presStyleIdx="2" presStyleCnt="3"/>
      <dgm:spPr/>
      <dgm:t>
        <a:bodyPr/>
        <a:lstStyle/>
        <a:p>
          <a:endParaRPr lang="en-US"/>
        </a:p>
      </dgm:t>
    </dgm:pt>
    <dgm:pt modelId="{B1576D32-C5E3-4CCC-BC9F-FAF850B4D5E8}" type="pres">
      <dgm:prSet presAssocID="{BDDFCDCA-31C7-4AD9-98FF-C1145E2C4293}" presName="Name30" presStyleCnt="0"/>
      <dgm:spPr/>
    </dgm:pt>
    <dgm:pt modelId="{D0F8B148-4247-496D-9D54-42300D492536}" type="pres">
      <dgm:prSet presAssocID="{BDDFCDCA-31C7-4AD9-98FF-C1145E2C4293}" presName="level2Shape" presStyleLbl="node4" presStyleIdx="2" presStyleCnt="3" custLinFactNeighborY="-3307"/>
      <dgm:spPr/>
      <dgm:t>
        <a:bodyPr/>
        <a:lstStyle/>
        <a:p>
          <a:endParaRPr lang="en-US"/>
        </a:p>
      </dgm:t>
    </dgm:pt>
    <dgm:pt modelId="{9B22DA32-8EF6-438E-951E-9303222FE5E7}" type="pres">
      <dgm:prSet presAssocID="{BDDFCDCA-31C7-4AD9-98FF-C1145E2C4293}" presName="hierChild3" presStyleCnt="0"/>
      <dgm:spPr/>
    </dgm:pt>
    <dgm:pt modelId="{45E6FA4C-4D7D-41CF-9AD7-4FCE593EB906}" type="pres">
      <dgm:prSet presAssocID="{027CA998-1943-4A9B-A204-BA2D369A3B73}" presName="Name25" presStyleLbl="parChTrans1D3" presStyleIdx="2" presStyleCnt="5"/>
      <dgm:spPr/>
      <dgm:t>
        <a:bodyPr/>
        <a:lstStyle/>
        <a:p>
          <a:endParaRPr lang="en-US"/>
        </a:p>
      </dgm:t>
    </dgm:pt>
    <dgm:pt modelId="{A042E641-F012-47F2-BB7B-7A86F8C7A46C}" type="pres">
      <dgm:prSet presAssocID="{027CA998-1943-4A9B-A204-BA2D369A3B73}" presName="connTx" presStyleLbl="parChTrans1D3" presStyleIdx="2" presStyleCnt="5"/>
      <dgm:spPr/>
      <dgm:t>
        <a:bodyPr/>
        <a:lstStyle/>
        <a:p>
          <a:endParaRPr lang="en-US"/>
        </a:p>
      </dgm:t>
    </dgm:pt>
    <dgm:pt modelId="{0F073AE2-CC0E-456E-9929-CB70BB175D58}" type="pres">
      <dgm:prSet presAssocID="{7F12AC63-DEE2-4BDC-A101-60B06416E5DF}" presName="Name30" presStyleCnt="0"/>
      <dgm:spPr/>
    </dgm:pt>
    <dgm:pt modelId="{A725F267-11CD-4736-8BDE-C5955B445394}" type="pres">
      <dgm:prSet presAssocID="{7F12AC63-DEE2-4BDC-A101-60B06416E5DF}" presName="level2Shape" presStyleLbl="node3" presStyleIdx="2" presStyleCnt="5" custLinFactNeighborY="-849"/>
      <dgm:spPr/>
      <dgm:t>
        <a:bodyPr/>
        <a:lstStyle/>
        <a:p>
          <a:endParaRPr lang="en-US"/>
        </a:p>
      </dgm:t>
    </dgm:pt>
    <dgm:pt modelId="{07627751-6D00-47C2-BBA5-09505F339278}" type="pres">
      <dgm:prSet presAssocID="{7F12AC63-DEE2-4BDC-A101-60B06416E5DF}" presName="hierChild3" presStyleCnt="0"/>
      <dgm:spPr/>
    </dgm:pt>
    <dgm:pt modelId="{6BB634EE-5FBE-4871-914B-4C9517ED8C05}" type="pres">
      <dgm:prSet presAssocID="{72E60A0E-E850-43B7-B38B-D442CE2FC030}" presName="Name25" presStyleLbl="parChTrans1D3" presStyleIdx="3" presStyleCnt="5"/>
      <dgm:spPr/>
      <dgm:t>
        <a:bodyPr/>
        <a:lstStyle/>
        <a:p>
          <a:endParaRPr lang="en-US"/>
        </a:p>
      </dgm:t>
    </dgm:pt>
    <dgm:pt modelId="{A783D473-8D14-4D7D-A758-08033E3D2ADD}" type="pres">
      <dgm:prSet presAssocID="{72E60A0E-E850-43B7-B38B-D442CE2FC030}" presName="connTx" presStyleLbl="parChTrans1D3" presStyleIdx="3" presStyleCnt="5"/>
      <dgm:spPr/>
      <dgm:t>
        <a:bodyPr/>
        <a:lstStyle/>
        <a:p>
          <a:endParaRPr lang="en-US"/>
        </a:p>
      </dgm:t>
    </dgm:pt>
    <dgm:pt modelId="{95E622F1-6C96-43C9-B6DE-678540D65397}" type="pres">
      <dgm:prSet presAssocID="{EE2173F2-241B-4BFF-BA2C-03E0150DC5BE}" presName="Name30" presStyleCnt="0"/>
      <dgm:spPr/>
    </dgm:pt>
    <dgm:pt modelId="{DCD929D7-56AA-45EE-9522-D5A2B253478D}" type="pres">
      <dgm:prSet presAssocID="{EE2173F2-241B-4BFF-BA2C-03E0150DC5BE}" presName="level2Shape" presStyleLbl="node3" presStyleIdx="3" presStyleCnt="5"/>
      <dgm:spPr/>
      <dgm:t>
        <a:bodyPr/>
        <a:lstStyle/>
        <a:p>
          <a:endParaRPr lang="en-US"/>
        </a:p>
      </dgm:t>
    </dgm:pt>
    <dgm:pt modelId="{A8D8F7B9-BFE8-4BA7-9BA1-2F2130FF2342}" type="pres">
      <dgm:prSet presAssocID="{EE2173F2-241B-4BFF-BA2C-03E0150DC5BE}" presName="hierChild3" presStyleCnt="0"/>
      <dgm:spPr/>
    </dgm:pt>
    <dgm:pt modelId="{75F3D69E-A7F6-4E0A-B9AD-46FE094326E2}" type="pres">
      <dgm:prSet presAssocID="{35F8C7D7-971A-4B65-961B-E4847E866DB0}" presName="Name25" presStyleLbl="parChTrans1D2" presStyleIdx="6" presStyleCnt="7"/>
      <dgm:spPr/>
      <dgm:t>
        <a:bodyPr/>
        <a:lstStyle/>
        <a:p>
          <a:endParaRPr lang="en-US"/>
        </a:p>
      </dgm:t>
    </dgm:pt>
    <dgm:pt modelId="{3FB83392-87EF-4CA7-8483-98F10AF8406B}" type="pres">
      <dgm:prSet presAssocID="{35F8C7D7-971A-4B65-961B-E4847E866DB0}" presName="connTx" presStyleLbl="parChTrans1D2" presStyleIdx="6" presStyleCnt="7"/>
      <dgm:spPr/>
      <dgm:t>
        <a:bodyPr/>
        <a:lstStyle/>
        <a:p>
          <a:endParaRPr lang="en-US"/>
        </a:p>
      </dgm:t>
    </dgm:pt>
    <dgm:pt modelId="{CF1B5D29-83A0-4742-9BF5-172AC967FC31}" type="pres">
      <dgm:prSet presAssocID="{7000156B-2080-4278-AA1E-4B8A89002B48}" presName="Name30" presStyleCnt="0"/>
      <dgm:spPr/>
    </dgm:pt>
    <dgm:pt modelId="{40E3B0CE-5BB1-46B7-94E3-5E44485B3C29}" type="pres">
      <dgm:prSet presAssocID="{7000156B-2080-4278-AA1E-4B8A89002B48}" presName="level2Shape" presStyleLbl="node2" presStyleIdx="6" presStyleCnt="7" custLinFactNeighborX="1952" custLinFactNeighborY="-56585"/>
      <dgm:spPr/>
      <dgm:t>
        <a:bodyPr/>
        <a:lstStyle/>
        <a:p>
          <a:endParaRPr lang="en-US"/>
        </a:p>
      </dgm:t>
    </dgm:pt>
    <dgm:pt modelId="{5066E74D-748D-46E5-85BE-A628AE39B96C}" type="pres">
      <dgm:prSet presAssocID="{7000156B-2080-4278-AA1E-4B8A89002B48}" presName="hierChild3" presStyleCnt="0"/>
      <dgm:spPr/>
    </dgm:pt>
    <dgm:pt modelId="{7A957BB6-0A62-46FC-9749-B6E696D863AA}" type="pres">
      <dgm:prSet presAssocID="{E73BCE66-6485-40F8-A2A6-15BB67784926}" presName="Name25" presStyleLbl="parChTrans1D3" presStyleIdx="4" presStyleCnt="5"/>
      <dgm:spPr/>
      <dgm:t>
        <a:bodyPr/>
        <a:lstStyle/>
        <a:p>
          <a:endParaRPr lang="en-US"/>
        </a:p>
      </dgm:t>
    </dgm:pt>
    <dgm:pt modelId="{41F17882-4F5D-47EB-8E39-B2B8FBE993CD}" type="pres">
      <dgm:prSet presAssocID="{E73BCE66-6485-40F8-A2A6-15BB67784926}" presName="connTx" presStyleLbl="parChTrans1D3" presStyleIdx="4" presStyleCnt="5"/>
      <dgm:spPr/>
      <dgm:t>
        <a:bodyPr/>
        <a:lstStyle/>
        <a:p>
          <a:endParaRPr lang="en-US"/>
        </a:p>
      </dgm:t>
    </dgm:pt>
    <dgm:pt modelId="{0ED1C0AA-C8DC-4999-9747-6259700F5BE1}" type="pres">
      <dgm:prSet presAssocID="{1F600A97-FDBB-46F6-BD28-ED746A953CD1}" presName="Name30" presStyleCnt="0"/>
      <dgm:spPr/>
    </dgm:pt>
    <dgm:pt modelId="{35864FD1-B414-417D-A129-D597D55EC3F2}" type="pres">
      <dgm:prSet presAssocID="{1F600A97-FDBB-46F6-BD28-ED746A953CD1}" presName="level2Shape" presStyleLbl="node3" presStyleIdx="4" presStyleCnt="5"/>
      <dgm:spPr/>
      <dgm:t>
        <a:bodyPr/>
        <a:lstStyle/>
        <a:p>
          <a:endParaRPr lang="en-US"/>
        </a:p>
      </dgm:t>
    </dgm:pt>
    <dgm:pt modelId="{DE014E56-AE6B-438A-8923-E34D3A8C6F78}" type="pres">
      <dgm:prSet presAssocID="{1F600A97-FDBB-46F6-BD28-ED746A953CD1}" presName="hierChild3" presStyleCnt="0"/>
      <dgm:spPr/>
    </dgm:pt>
    <dgm:pt modelId="{1CF7A807-8857-4B2B-92E0-BA2C14136CCB}" type="pres">
      <dgm:prSet presAssocID="{968C823A-DC12-47C7-9049-C2848894BBA7}" presName="bgShapesFlow" presStyleCnt="0"/>
      <dgm:spPr/>
    </dgm:pt>
  </dgm:ptLst>
  <dgm:cxnLst>
    <dgm:cxn modelId="{5827F24C-590B-4584-8DB1-F1A89922D65C}" type="presOf" srcId="{5DB83CB7-8E5F-475D-8653-0C938168F128}" destId="{0BDE0478-408E-4FCE-96CF-C68D86C8DA58}" srcOrd="1" destOrd="0" presId="urn:microsoft.com/office/officeart/2005/8/layout/hierarchy5"/>
    <dgm:cxn modelId="{66BCFA90-BF48-49CD-9D52-A12585896742}" type="presOf" srcId="{72E60A0E-E850-43B7-B38B-D442CE2FC030}" destId="{A783D473-8D14-4D7D-A758-08033E3D2ADD}" srcOrd="1" destOrd="0" presId="urn:microsoft.com/office/officeart/2005/8/layout/hierarchy5"/>
    <dgm:cxn modelId="{4079508B-B6A7-4F2D-83DE-7F9DB583A18C}" type="presOf" srcId="{5DB83CB7-8E5F-475D-8653-0C938168F128}" destId="{A773B9A7-F941-4DB8-AE83-3DA6AE636DBB}" srcOrd="0" destOrd="0" presId="urn:microsoft.com/office/officeart/2005/8/layout/hierarchy5"/>
    <dgm:cxn modelId="{558418D6-BACD-42BA-832D-BE69EBB662F0}" type="presOf" srcId="{C12713D0-2E8F-4CF5-B1E7-31BB5B1DCAF7}" destId="{9FED7156-ABDC-4980-B5A0-5AC4FDC6CAA3}" srcOrd="1" destOrd="0" presId="urn:microsoft.com/office/officeart/2005/8/layout/hierarchy5"/>
    <dgm:cxn modelId="{D46485F5-AF94-4B9D-951D-8E50A5154CC7}" type="presOf" srcId="{F1ED15A8-C73E-4EEB-8FCF-B5E668803031}" destId="{B71A9529-D564-4852-82AD-9649F59EB188}" srcOrd="0" destOrd="0" presId="urn:microsoft.com/office/officeart/2005/8/layout/hierarchy5"/>
    <dgm:cxn modelId="{21E71F9F-33B4-4913-8EB8-79C6DE87C24F}" type="presOf" srcId="{72E60A0E-E850-43B7-B38B-D442CE2FC030}" destId="{6BB634EE-5FBE-4871-914B-4C9517ED8C05}" srcOrd="0" destOrd="0" presId="urn:microsoft.com/office/officeart/2005/8/layout/hierarchy5"/>
    <dgm:cxn modelId="{8CCD6C19-1654-41FC-B64A-82945785A543}" type="presOf" srcId="{35F8C7D7-971A-4B65-961B-E4847E866DB0}" destId="{75F3D69E-A7F6-4E0A-B9AD-46FE094326E2}" srcOrd="0" destOrd="0" presId="urn:microsoft.com/office/officeart/2005/8/layout/hierarchy5"/>
    <dgm:cxn modelId="{82FE47D8-1BD4-4B7E-A13D-427796CA35F8}" type="presOf" srcId="{BDDFCDCA-31C7-4AD9-98FF-C1145E2C4293}" destId="{D0F8B148-4247-496D-9D54-42300D492536}" srcOrd="0" destOrd="0" presId="urn:microsoft.com/office/officeart/2005/8/layout/hierarchy5"/>
    <dgm:cxn modelId="{B34CF214-D606-49A0-90E2-5F08E6909FE1}" srcId="{FDE95980-C207-479A-BCB0-03C84753031E}" destId="{EE2173F2-241B-4BFF-BA2C-03E0150DC5BE}" srcOrd="2" destOrd="0" parTransId="{72E60A0E-E850-43B7-B38B-D442CE2FC030}" sibTransId="{4A2057F0-54E5-44C9-9744-BA73EE120F9F}"/>
    <dgm:cxn modelId="{B0FF5E73-88B6-452F-9A86-71D9D3387DC4}" srcId="{3D2D4E2D-63B3-4CB0-AC59-51035D7BFEC5}" destId="{210AA5B3-1DB7-40EA-87DE-D14ED165FA35}" srcOrd="0" destOrd="0" parTransId="{4F69FD6F-EBD6-4651-8C2A-33877401AE33}" sibTransId="{7D1A728A-D33B-425B-9F39-052437050D78}"/>
    <dgm:cxn modelId="{37F6A32A-2975-4CCE-84C0-EEEFE8CC3B88}" type="presOf" srcId="{3D2D4E2D-63B3-4CB0-AC59-51035D7BFEC5}" destId="{039C09BD-B31D-4FA6-89F7-63D74F6B4616}" srcOrd="0" destOrd="0" presId="urn:microsoft.com/office/officeart/2005/8/layout/hierarchy5"/>
    <dgm:cxn modelId="{2D34EA73-F1AC-49D7-988E-76E7C2624C67}" srcId="{930FA574-9FFA-493F-946B-9A186A7D20D3}" destId="{3429DE35-F13E-4149-86BF-E5901B988DD7}" srcOrd="1" destOrd="0" parTransId="{702A2760-BEE2-4576-BF78-B1D98C92FEC6}" sibTransId="{59DC8DC8-5E6E-497E-8169-C3FAE7001ED7}"/>
    <dgm:cxn modelId="{DF3349AB-5C32-4A36-B7CF-715074E625E8}" type="presOf" srcId="{B265A151-FAFB-4256-B092-AAAFC48B0D1A}" destId="{036C0EB2-4A88-4926-8DE2-136796BBAA7E}" srcOrd="0" destOrd="0" presId="urn:microsoft.com/office/officeart/2005/8/layout/hierarchy5"/>
    <dgm:cxn modelId="{F356CA1F-9603-4E9F-8505-DBD87281E13C}" srcId="{3D2D4E2D-63B3-4CB0-AC59-51035D7BFEC5}" destId="{BDDFCDCA-31C7-4AD9-98FF-C1145E2C4293}" srcOrd="2" destOrd="0" parTransId="{F1ED15A8-C73E-4EEB-8FCF-B5E668803031}" sibTransId="{B3566269-75C2-403F-8D13-296AACB982E2}"/>
    <dgm:cxn modelId="{F4393717-CB21-4F29-99E5-2A4E66D018FD}" type="presOf" srcId="{C12713D0-2E8F-4CF5-B1E7-31BB5B1DCAF7}" destId="{653BE1E0-59A8-411E-B963-4E6774903F62}" srcOrd="0" destOrd="0" presId="urn:microsoft.com/office/officeart/2005/8/layout/hierarchy5"/>
    <dgm:cxn modelId="{BCBC7C2C-A0EE-4098-8EF5-F9B2DE97B632}" srcId="{FDE95980-C207-479A-BCB0-03C84753031E}" destId="{3D2D4E2D-63B3-4CB0-AC59-51035D7BFEC5}" srcOrd="0" destOrd="0" parTransId="{B265A151-FAFB-4256-B092-AAAFC48B0D1A}" sibTransId="{02184B73-D545-4672-813B-040ECF102AEE}"/>
    <dgm:cxn modelId="{509DD9D7-E522-42C5-BD4C-DE7B0AAD030B}" type="presOf" srcId="{7F12AC63-DEE2-4BDC-A101-60B06416E5DF}" destId="{A725F267-11CD-4736-8BDE-C5955B445394}" srcOrd="0" destOrd="0" presId="urn:microsoft.com/office/officeart/2005/8/layout/hierarchy5"/>
    <dgm:cxn modelId="{C3DEABEB-CB87-40C0-AD43-E5DDA5E96005}" type="presOf" srcId="{3429DE35-F13E-4149-86BF-E5901B988DD7}" destId="{610F2AC9-9DFE-4F22-A060-DFEDFC878A92}" srcOrd="0" destOrd="0" presId="urn:microsoft.com/office/officeart/2005/8/layout/hierarchy5"/>
    <dgm:cxn modelId="{AFC473B5-C6D4-4D40-980E-C31DF022248A}" type="presOf" srcId="{D647B2DD-5BD5-4C40-83D0-F953A7F264D5}" destId="{3E148AE3-2E00-4D0E-85B1-50A1793E8810}" srcOrd="1" destOrd="0" presId="urn:microsoft.com/office/officeart/2005/8/layout/hierarchy5"/>
    <dgm:cxn modelId="{22F4A702-4EC3-4783-B516-1E461A406AC1}" type="presOf" srcId="{210AA5B3-1DB7-40EA-87DE-D14ED165FA35}" destId="{20D35986-9CFC-4BD3-A990-08A4974347CE}" srcOrd="0" destOrd="0" presId="urn:microsoft.com/office/officeart/2005/8/layout/hierarchy5"/>
    <dgm:cxn modelId="{53AA69DD-CF23-4997-9A5C-8DF2FBBC3D01}" type="presOf" srcId="{E73BCE66-6485-40F8-A2A6-15BB67784926}" destId="{7A957BB6-0A62-46FC-9749-B6E696D863AA}" srcOrd="0" destOrd="0" presId="urn:microsoft.com/office/officeart/2005/8/layout/hierarchy5"/>
    <dgm:cxn modelId="{22B5F355-6901-4F8A-B566-AAED81BBF83E}" type="presOf" srcId="{6EAB12A8-0924-4BEE-9EBF-331E3D2ADD35}" destId="{5B84F714-C63E-48C2-81DC-69982DF640E9}" srcOrd="1" destOrd="0" presId="urn:microsoft.com/office/officeart/2005/8/layout/hierarchy5"/>
    <dgm:cxn modelId="{A166497C-F864-41BD-9D0A-CC8C0F42C707}" srcId="{930FA574-9FFA-493F-946B-9A186A7D20D3}" destId="{FDE95980-C207-479A-BCB0-03C84753031E}" srcOrd="5" destOrd="0" parTransId="{D647B2DD-5BD5-4C40-83D0-F953A7F264D5}" sibTransId="{F41A488F-23BB-4BA9-8045-BB9947454958}"/>
    <dgm:cxn modelId="{41CCBD09-30DB-4CA3-91E9-9006B6A060B0}" type="presOf" srcId="{F1ED15A8-C73E-4EEB-8FCF-B5E668803031}" destId="{44076E6E-38AF-47E5-8E6D-716F9AB39D59}" srcOrd="1" destOrd="0" presId="urn:microsoft.com/office/officeart/2005/8/layout/hierarchy5"/>
    <dgm:cxn modelId="{DA83092F-73A5-4E5B-85D0-66BFEC992E4A}" type="presOf" srcId="{6EAB12A8-0924-4BEE-9EBF-331E3D2ADD35}" destId="{0C891A0E-84C8-4594-9729-3D18546C4A44}" srcOrd="0" destOrd="0" presId="urn:microsoft.com/office/officeart/2005/8/layout/hierarchy5"/>
    <dgm:cxn modelId="{74E81C23-A409-450C-9863-42047CE31B4C}" srcId="{7000156B-2080-4278-AA1E-4B8A89002B48}" destId="{1F600A97-FDBB-46F6-BD28-ED746A953CD1}" srcOrd="0" destOrd="0" parTransId="{E73BCE66-6485-40F8-A2A6-15BB67784926}" sibTransId="{D0EAA33D-3F86-4D79-9CA3-E5CCE9DB3BF2}"/>
    <dgm:cxn modelId="{9A7A65F7-26FB-49B6-A415-2A31BCCE19A5}" srcId="{65BD180E-20E7-4F8D-ACE9-D30905886C9A}" destId="{44E0E63D-F2D6-42E7-A6A9-FB1A5D4630DA}" srcOrd="0" destOrd="0" parTransId="{1D142543-E7F7-4959-BA91-15992221DD8C}" sibTransId="{68C27CD7-BE43-4B38-B045-E38B958CC8DD}"/>
    <dgm:cxn modelId="{38FCA662-7970-48C2-B262-ECEA3A1152DF}" type="presOf" srcId="{44E0E63D-F2D6-42E7-A6A9-FB1A5D4630DA}" destId="{FD0988AD-6E63-480A-AFD8-E41BE6DC8233}" srcOrd="0" destOrd="0" presId="urn:microsoft.com/office/officeart/2005/8/layout/hierarchy5"/>
    <dgm:cxn modelId="{C6589667-8E00-41C5-BD2A-6B9277342DA9}" srcId="{FDE95980-C207-479A-BCB0-03C84753031E}" destId="{7F12AC63-DEE2-4BDC-A101-60B06416E5DF}" srcOrd="1" destOrd="0" parTransId="{027CA998-1943-4A9B-A204-BA2D369A3B73}" sibTransId="{528E1AB3-427F-4F7B-A204-58894F0EC40C}"/>
    <dgm:cxn modelId="{ED4C8E45-F31D-4B0E-90DE-233F496E6F83}" type="presOf" srcId="{35F8C7D7-971A-4B65-961B-E4847E866DB0}" destId="{3FB83392-87EF-4CA7-8483-98F10AF8406B}" srcOrd="1" destOrd="0" presId="urn:microsoft.com/office/officeart/2005/8/layout/hierarchy5"/>
    <dgm:cxn modelId="{7A2E51C6-D4C1-4D78-AECE-FE62A617BB6F}" type="presOf" srcId="{1D142543-E7F7-4959-BA91-15992221DD8C}" destId="{0B9416E7-15D4-4311-B1CB-51818DBEF7FC}" srcOrd="0" destOrd="0" presId="urn:microsoft.com/office/officeart/2005/8/layout/hierarchy5"/>
    <dgm:cxn modelId="{6004A01B-99EC-430C-867F-38C44C3A3EDC}" srcId="{930FA574-9FFA-493F-946B-9A186A7D20D3}" destId="{2FA05FA3-CA59-4C65-A57B-2D4F96E16968}" srcOrd="3" destOrd="0" parTransId="{C12713D0-2E8F-4CF5-B1E7-31BB5B1DCAF7}" sibTransId="{FECB340F-D596-4AAB-A061-F09A54798D3C}"/>
    <dgm:cxn modelId="{FE2B6CA3-9DDA-41D0-9609-44154835E143}" srcId="{930FA574-9FFA-493F-946B-9A186A7D20D3}" destId="{74720D3A-C4C3-4080-B81C-E4E6CA3BEB26}" srcOrd="4" destOrd="0" parTransId="{D118441B-0331-4B62-81DC-94A49E251D5C}" sibTransId="{671FDD36-ACC8-47FF-B80E-7701F0F866F8}"/>
    <dgm:cxn modelId="{D36836E5-54E9-4DEA-A236-B372DA28704C}" type="presOf" srcId="{DDA833B9-92AB-4259-9B9C-2459231C3B7F}" destId="{8E8DB934-5D84-4EFA-A154-AD1C49F53D8F}" srcOrd="0" destOrd="0" presId="urn:microsoft.com/office/officeart/2005/8/layout/hierarchy5"/>
    <dgm:cxn modelId="{03218548-1419-4012-8D15-9F5961EBD38C}" type="presOf" srcId="{1F600A97-FDBB-46F6-BD28-ED746A953CD1}" destId="{35864FD1-B414-417D-A129-D597D55EC3F2}" srcOrd="0" destOrd="0" presId="urn:microsoft.com/office/officeart/2005/8/layout/hierarchy5"/>
    <dgm:cxn modelId="{D22E5ABA-905B-438F-9A89-6A2547C54D29}" type="presOf" srcId="{702A2760-BEE2-4576-BF78-B1D98C92FEC6}" destId="{ED6E5E4E-EA92-4D9D-B9A1-400EA73D108E}" srcOrd="1" destOrd="0" presId="urn:microsoft.com/office/officeart/2005/8/layout/hierarchy5"/>
    <dgm:cxn modelId="{B182CEB6-92F1-4C69-81AD-6FFB40BC1625}" type="presOf" srcId="{428BC4C5-D40C-43AA-BD81-EE23021ECBA1}" destId="{E64B4D2D-97A0-4C6A-ACFE-9B7B25637F74}" srcOrd="1" destOrd="0" presId="urn:microsoft.com/office/officeart/2005/8/layout/hierarchy5"/>
    <dgm:cxn modelId="{B476D434-D71C-4F7C-9E9E-D017F8581CE9}" srcId="{968C823A-DC12-47C7-9049-C2848894BBA7}" destId="{930FA574-9FFA-493F-946B-9A186A7D20D3}" srcOrd="0" destOrd="0" parTransId="{F0BFA838-3117-47F0-9D7F-81B440704E11}" sibTransId="{99D472DA-EC95-4BC4-85F5-CDF75586ABCA}"/>
    <dgm:cxn modelId="{56CC0B09-8B08-46A0-BAB1-C8DD611D1D71}" srcId="{930FA574-9FFA-493F-946B-9A186A7D20D3}" destId="{A6E93F08-FAA1-44AE-8878-AF61000F87AD}" srcOrd="0" destOrd="0" parTransId="{5DB83CB7-8E5F-475D-8653-0C938168F128}" sibTransId="{4AE65295-A082-4EEE-8DB1-3389BFB589C9}"/>
    <dgm:cxn modelId="{E337FCCB-C6A0-40C2-B45D-7E6009026476}" type="presOf" srcId="{D118441B-0331-4B62-81DC-94A49E251D5C}" destId="{FDA3E7A9-A65B-47D4-AADF-EDA3BF520CC7}" srcOrd="0" destOrd="0" presId="urn:microsoft.com/office/officeart/2005/8/layout/hierarchy5"/>
    <dgm:cxn modelId="{D0F3D5E7-F79E-43AE-8EE2-FDFE060C21AA}" type="presOf" srcId="{968C823A-DC12-47C7-9049-C2848894BBA7}" destId="{C81AFE64-AC20-404A-9F5E-882C775416F5}" srcOrd="0" destOrd="0" presId="urn:microsoft.com/office/officeart/2005/8/layout/hierarchy5"/>
    <dgm:cxn modelId="{5F7E1B48-6BAB-4D00-90A7-092F361EE78D}" type="presOf" srcId="{7000156B-2080-4278-AA1E-4B8A89002B48}" destId="{40E3B0CE-5BB1-46B7-94E3-5E44485B3C29}" srcOrd="0" destOrd="0" presId="urn:microsoft.com/office/officeart/2005/8/layout/hierarchy5"/>
    <dgm:cxn modelId="{7CE607A7-2E2A-4113-A414-64AA7297630F}" type="presOf" srcId="{702A2760-BEE2-4576-BF78-B1D98C92FEC6}" destId="{D0BD889D-869B-4DA4-B6B7-7251581C0815}" srcOrd="0" destOrd="0" presId="urn:microsoft.com/office/officeart/2005/8/layout/hierarchy5"/>
    <dgm:cxn modelId="{66B84B5D-1C22-4FD2-9658-BA3A2FCD7EB8}" type="presOf" srcId="{4F69FD6F-EBD6-4651-8C2A-33877401AE33}" destId="{B3DB3E80-A734-46C5-9CBE-0FCDE0C5DC2F}" srcOrd="1" destOrd="0" presId="urn:microsoft.com/office/officeart/2005/8/layout/hierarchy5"/>
    <dgm:cxn modelId="{73B64A11-00E0-4400-9F88-BF70C7861BB9}" type="presOf" srcId="{74720D3A-C4C3-4080-B81C-E4E6CA3BEB26}" destId="{BDCCCC96-2E4C-447C-9C23-48CEC4D00717}" srcOrd="0" destOrd="0" presId="urn:microsoft.com/office/officeart/2005/8/layout/hierarchy5"/>
    <dgm:cxn modelId="{0164106C-BCCA-4C2F-85A3-9C4B9694B1DB}" type="presOf" srcId="{65BD180E-20E7-4F8D-ACE9-D30905886C9A}" destId="{6E4BB4EA-733E-4541-8BCE-8DD7460C1A31}" srcOrd="0" destOrd="0" presId="urn:microsoft.com/office/officeart/2005/8/layout/hierarchy5"/>
    <dgm:cxn modelId="{F9E3B57D-B13D-4D22-9EBF-6CA9665E2A2D}" type="presOf" srcId="{1D142543-E7F7-4959-BA91-15992221DD8C}" destId="{0A737D60-E349-477D-A734-FC21675E5ACD}" srcOrd="1" destOrd="0" presId="urn:microsoft.com/office/officeart/2005/8/layout/hierarchy5"/>
    <dgm:cxn modelId="{39D58A66-A729-489A-8ADB-59EE36D4E6B3}" type="presOf" srcId="{D118441B-0331-4B62-81DC-94A49E251D5C}" destId="{E171DB85-FAEB-4D8B-BF23-F3BD0C433CD5}" srcOrd="1" destOrd="0" presId="urn:microsoft.com/office/officeart/2005/8/layout/hierarchy5"/>
    <dgm:cxn modelId="{DF7BDEBF-6068-483C-8404-DEB008A88793}" type="presOf" srcId="{027CA998-1943-4A9B-A204-BA2D369A3B73}" destId="{45E6FA4C-4D7D-41CF-9AD7-4FCE593EB906}" srcOrd="0" destOrd="0" presId="urn:microsoft.com/office/officeart/2005/8/layout/hierarchy5"/>
    <dgm:cxn modelId="{FCF8BD90-F197-48A6-9D7C-136E7C64FB78}" type="presOf" srcId="{FDE95980-C207-479A-BCB0-03C84753031E}" destId="{F61EEF77-72C9-4774-A850-38263E014279}" srcOrd="0" destOrd="0" presId="urn:microsoft.com/office/officeart/2005/8/layout/hierarchy5"/>
    <dgm:cxn modelId="{999D7218-7905-4A44-8D51-3AEDFF131E7C}" type="presOf" srcId="{A6E93F08-FAA1-44AE-8878-AF61000F87AD}" destId="{1962CF83-6F93-48AB-89F4-C35A246F02AB}" srcOrd="0" destOrd="0" presId="urn:microsoft.com/office/officeart/2005/8/layout/hierarchy5"/>
    <dgm:cxn modelId="{39168B96-766D-49D4-A8B1-BAE8AF154832}" type="presOf" srcId="{E73BCE66-6485-40F8-A2A6-15BB67784926}" destId="{41F17882-4F5D-47EB-8E39-B2B8FBE993CD}" srcOrd="1" destOrd="0" presId="urn:microsoft.com/office/officeart/2005/8/layout/hierarchy5"/>
    <dgm:cxn modelId="{C2E02D57-B12B-4635-9084-FE37503217B0}" srcId="{930FA574-9FFA-493F-946B-9A186A7D20D3}" destId="{7000156B-2080-4278-AA1E-4B8A89002B48}" srcOrd="6" destOrd="0" parTransId="{35F8C7D7-971A-4B65-961B-E4847E866DB0}" sibTransId="{C96161EA-8B3B-428E-9329-D1DC66E2E27B}"/>
    <dgm:cxn modelId="{97B9F147-7504-4467-A6CB-39B9E55607D2}" type="presOf" srcId="{930FA574-9FFA-493F-946B-9A186A7D20D3}" destId="{471DAB0B-8AFB-469C-8167-4BFE51A7272C}" srcOrd="0" destOrd="0" presId="urn:microsoft.com/office/officeart/2005/8/layout/hierarchy5"/>
    <dgm:cxn modelId="{A2AD1DE5-7CF5-4F3E-92A7-1C0D42EE0D59}" type="presOf" srcId="{027CA998-1943-4A9B-A204-BA2D369A3B73}" destId="{A042E641-F012-47F2-BB7B-7A86F8C7A46C}" srcOrd="1" destOrd="0" presId="urn:microsoft.com/office/officeart/2005/8/layout/hierarchy5"/>
    <dgm:cxn modelId="{A5AD012C-AF4F-48EF-823C-44B0BC741DA2}" type="presOf" srcId="{428BC4C5-D40C-43AA-BD81-EE23021ECBA1}" destId="{152E2415-4BAD-4189-A535-C03C11AD3D08}" srcOrd="0" destOrd="0" presId="urn:microsoft.com/office/officeart/2005/8/layout/hierarchy5"/>
    <dgm:cxn modelId="{7709657A-F60E-4A9D-A9B9-08A9DF1FAFB0}" type="presOf" srcId="{B265A151-FAFB-4256-B092-AAAFC48B0D1A}" destId="{58189407-EB19-491B-B396-16FF8A761F87}" srcOrd="1" destOrd="0" presId="urn:microsoft.com/office/officeart/2005/8/layout/hierarchy5"/>
    <dgm:cxn modelId="{170480E3-B80F-47D7-B382-0CDBA2E5F114}" type="presOf" srcId="{D647B2DD-5BD5-4C40-83D0-F953A7F264D5}" destId="{875376F8-38F1-46B8-843F-2E906B1E3880}" srcOrd="0" destOrd="0" presId="urn:microsoft.com/office/officeart/2005/8/layout/hierarchy5"/>
    <dgm:cxn modelId="{2AFBE296-8FD9-4110-8B5E-CB4ED75A9704}" type="presOf" srcId="{EE2173F2-241B-4BFF-BA2C-03E0150DC5BE}" destId="{DCD929D7-56AA-45EE-9522-D5A2B253478D}" srcOrd="0" destOrd="0" presId="urn:microsoft.com/office/officeart/2005/8/layout/hierarchy5"/>
    <dgm:cxn modelId="{037E179B-3BD3-458A-8050-846B5F71BDFC}" srcId="{3D2D4E2D-63B3-4CB0-AC59-51035D7BFEC5}" destId="{DDA833B9-92AB-4259-9B9C-2459231C3B7F}" srcOrd="1" destOrd="0" parTransId="{428BC4C5-D40C-43AA-BD81-EE23021ECBA1}" sibTransId="{06850E23-5EA2-45F9-B5AE-AD58B114E108}"/>
    <dgm:cxn modelId="{A50EA182-0B9B-49D9-A6DD-D1DDF605D1D3}" srcId="{930FA574-9FFA-493F-946B-9A186A7D20D3}" destId="{65BD180E-20E7-4F8D-ACE9-D30905886C9A}" srcOrd="2" destOrd="0" parTransId="{6EAB12A8-0924-4BEE-9EBF-331E3D2ADD35}" sibTransId="{2BCB96A1-7195-46E9-AB2C-37F310578892}"/>
    <dgm:cxn modelId="{52B1A8E2-9A78-4A69-BF2D-6758ABD11A44}" type="presOf" srcId="{2FA05FA3-CA59-4C65-A57B-2D4F96E16968}" destId="{F0879D8F-62F8-4D28-B67F-73A7259DB0C2}" srcOrd="0" destOrd="0" presId="urn:microsoft.com/office/officeart/2005/8/layout/hierarchy5"/>
    <dgm:cxn modelId="{AEE048DF-EA09-4932-A8D0-E01E864B16BC}" type="presOf" srcId="{4F69FD6F-EBD6-4651-8C2A-33877401AE33}" destId="{6AEBA64E-7117-4571-8438-80D8FC5FCA90}" srcOrd="0" destOrd="0" presId="urn:microsoft.com/office/officeart/2005/8/layout/hierarchy5"/>
    <dgm:cxn modelId="{A3324083-6533-472A-B779-916E52D41189}" type="presParOf" srcId="{C81AFE64-AC20-404A-9F5E-882C775416F5}" destId="{22DF641A-D4A9-4FAA-A3E0-9866B3FBABF4}" srcOrd="0" destOrd="0" presId="urn:microsoft.com/office/officeart/2005/8/layout/hierarchy5"/>
    <dgm:cxn modelId="{012AA929-8A87-4B0F-8F33-02A460CBB2E9}" type="presParOf" srcId="{22DF641A-D4A9-4FAA-A3E0-9866B3FBABF4}" destId="{02EFA13A-608C-4F2E-A056-AE89CFDBEBBD}" srcOrd="0" destOrd="0" presId="urn:microsoft.com/office/officeart/2005/8/layout/hierarchy5"/>
    <dgm:cxn modelId="{1B8636CA-105D-4E37-82D4-4C6A0729E62E}" type="presParOf" srcId="{02EFA13A-608C-4F2E-A056-AE89CFDBEBBD}" destId="{39EEB26E-81A2-4B95-8E83-4674DC76701B}" srcOrd="0" destOrd="0" presId="urn:microsoft.com/office/officeart/2005/8/layout/hierarchy5"/>
    <dgm:cxn modelId="{AEFBEAAE-9900-4A42-8BF8-1622D05B1DB6}" type="presParOf" srcId="{39EEB26E-81A2-4B95-8E83-4674DC76701B}" destId="{471DAB0B-8AFB-469C-8167-4BFE51A7272C}" srcOrd="0" destOrd="0" presId="urn:microsoft.com/office/officeart/2005/8/layout/hierarchy5"/>
    <dgm:cxn modelId="{CAD529E7-8649-455F-BF1A-0492AEAFEDAC}" type="presParOf" srcId="{39EEB26E-81A2-4B95-8E83-4674DC76701B}" destId="{A0E54EC4-A941-49F4-8F8B-C3B581C48C27}" srcOrd="1" destOrd="0" presId="urn:microsoft.com/office/officeart/2005/8/layout/hierarchy5"/>
    <dgm:cxn modelId="{8FA9D87F-2F99-468F-BE4A-818E435647CA}" type="presParOf" srcId="{A0E54EC4-A941-49F4-8F8B-C3B581C48C27}" destId="{A773B9A7-F941-4DB8-AE83-3DA6AE636DBB}" srcOrd="0" destOrd="0" presId="urn:microsoft.com/office/officeart/2005/8/layout/hierarchy5"/>
    <dgm:cxn modelId="{903F06CC-707B-45F5-805B-6D20BB0822C0}" type="presParOf" srcId="{A773B9A7-F941-4DB8-AE83-3DA6AE636DBB}" destId="{0BDE0478-408E-4FCE-96CF-C68D86C8DA58}" srcOrd="0" destOrd="0" presId="urn:microsoft.com/office/officeart/2005/8/layout/hierarchy5"/>
    <dgm:cxn modelId="{341DFFEB-6DE9-46D2-9A81-99AD446C822B}" type="presParOf" srcId="{A0E54EC4-A941-49F4-8F8B-C3B581C48C27}" destId="{F71F968D-D957-415C-8163-0AD36DE78530}" srcOrd="1" destOrd="0" presId="urn:microsoft.com/office/officeart/2005/8/layout/hierarchy5"/>
    <dgm:cxn modelId="{30365140-1521-417B-ABB1-BABC00E5B48E}" type="presParOf" srcId="{F71F968D-D957-415C-8163-0AD36DE78530}" destId="{1962CF83-6F93-48AB-89F4-C35A246F02AB}" srcOrd="0" destOrd="0" presId="urn:microsoft.com/office/officeart/2005/8/layout/hierarchy5"/>
    <dgm:cxn modelId="{B2DC442F-A8AD-404D-AA53-0E4BA24F7B5C}" type="presParOf" srcId="{F71F968D-D957-415C-8163-0AD36DE78530}" destId="{A67689E5-0F7B-4EA2-8FDE-FE6C7BF03DA4}" srcOrd="1" destOrd="0" presId="urn:microsoft.com/office/officeart/2005/8/layout/hierarchy5"/>
    <dgm:cxn modelId="{E84C26B6-7319-481C-B343-4480B2760C15}" type="presParOf" srcId="{A0E54EC4-A941-49F4-8F8B-C3B581C48C27}" destId="{D0BD889D-869B-4DA4-B6B7-7251581C0815}" srcOrd="2" destOrd="0" presId="urn:microsoft.com/office/officeart/2005/8/layout/hierarchy5"/>
    <dgm:cxn modelId="{84CA3667-C3E9-4F5A-97BB-2CFB766453CA}" type="presParOf" srcId="{D0BD889D-869B-4DA4-B6B7-7251581C0815}" destId="{ED6E5E4E-EA92-4D9D-B9A1-400EA73D108E}" srcOrd="0" destOrd="0" presId="urn:microsoft.com/office/officeart/2005/8/layout/hierarchy5"/>
    <dgm:cxn modelId="{450C0494-2C1F-4EC1-8C21-457DF923AC3C}" type="presParOf" srcId="{A0E54EC4-A941-49F4-8F8B-C3B581C48C27}" destId="{16211040-7FFD-4154-8CD9-A966B2CBC2DF}" srcOrd="3" destOrd="0" presId="urn:microsoft.com/office/officeart/2005/8/layout/hierarchy5"/>
    <dgm:cxn modelId="{E25DCAEC-8CE7-4752-AEF2-DC7CAB5E0DF8}" type="presParOf" srcId="{16211040-7FFD-4154-8CD9-A966B2CBC2DF}" destId="{610F2AC9-9DFE-4F22-A060-DFEDFC878A92}" srcOrd="0" destOrd="0" presId="urn:microsoft.com/office/officeart/2005/8/layout/hierarchy5"/>
    <dgm:cxn modelId="{F1213704-3B38-4DE0-97C8-36434907B93E}" type="presParOf" srcId="{16211040-7FFD-4154-8CD9-A966B2CBC2DF}" destId="{9441D375-D443-48CE-BF97-4D461CECE953}" srcOrd="1" destOrd="0" presId="urn:microsoft.com/office/officeart/2005/8/layout/hierarchy5"/>
    <dgm:cxn modelId="{2B4168F0-E1D0-44EF-9005-12AF5278B24F}" type="presParOf" srcId="{A0E54EC4-A941-49F4-8F8B-C3B581C48C27}" destId="{0C891A0E-84C8-4594-9729-3D18546C4A44}" srcOrd="4" destOrd="0" presId="urn:microsoft.com/office/officeart/2005/8/layout/hierarchy5"/>
    <dgm:cxn modelId="{560A6BEA-BA85-471B-B0C5-774F7E624A84}" type="presParOf" srcId="{0C891A0E-84C8-4594-9729-3D18546C4A44}" destId="{5B84F714-C63E-48C2-81DC-69982DF640E9}" srcOrd="0" destOrd="0" presId="urn:microsoft.com/office/officeart/2005/8/layout/hierarchy5"/>
    <dgm:cxn modelId="{3B8122F6-CB95-4366-887D-9E9164BE4CE9}" type="presParOf" srcId="{A0E54EC4-A941-49F4-8F8B-C3B581C48C27}" destId="{576EA558-F01B-4FA0-A5AF-3EC44BC2C6F8}" srcOrd="5" destOrd="0" presId="urn:microsoft.com/office/officeart/2005/8/layout/hierarchy5"/>
    <dgm:cxn modelId="{CC960050-A427-493C-B2EA-154A41DFABF3}" type="presParOf" srcId="{576EA558-F01B-4FA0-A5AF-3EC44BC2C6F8}" destId="{6E4BB4EA-733E-4541-8BCE-8DD7460C1A31}" srcOrd="0" destOrd="0" presId="urn:microsoft.com/office/officeart/2005/8/layout/hierarchy5"/>
    <dgm:cxn modelId="{FB9AE46B-EF92-44FD-8872-D5A490231B72}" type="presParOf" srcId="{576EA558-F01B-4FA0-A5AF-3EC44BC2C6F8}" destId="{3C78FE20-CF70-43DB-93DC-2C7D2EA42C99}" srcOrd="1" destOrd="0" presId="urn:microsoft.com/office/officeart/2005/8/layout/hierarchy5"/>
    <dgm:cxn modelId="{103A27CD-A71E-478C-B579-AA92C3B64A12}" type="presParOf" srcId="{3C78FE20-CF70-43DB-93DC-2C7D2EA42C99}" destId="{0B9416E7-15D4-4311-B1CB-51818DBEF7FC}" srcOrd="0" destOrd="0" presId="urn:microsoft.com/office/officeart/2005/8/layout/hierarchy5"/>
    <dgm:cxn modelId="{D0DE9D64-7AAE-43DB-86AD-E9B47B69AE6B}" type="presParOf" srcId="{0B9416E7-15D4-4311-B1CB-51818DBEF7FC}" destId="{0A737D60-E349-477D-A734-FC21675E5ACD}" srcOrd="0" destOrd="0" presId="urn:microsoft.com/office/officeart/2005/8/layout/hierarchy5"/>
    <dgm:cxn modelId="{70B5C04D-BECF-4726-BFD8-73C536BBB8B8}" type="presParOf" srcId="{3C78FE20-CF70-43DB-93DC-2C7D2EA42C99}" destId="{83A858B1-025D-466D-9BE2-446943BD1E4D}" srcOrd="1" destOrd="0" presId="urn:microsoft.com/office/officeart/2005/8/layout/hierarchy5"/>
    <dgm:cxn modelId="{FA75A3B3-EB29-467C-8155-6F3B2A3D88DA}" type="presParOf" srcId="{83A858B1-025D-466D-9BE2-446943BD1E4D}" destId="{FD0988AD-6E63-480A-AFD8-E41BE6DC8233}" srcOrd="0" destOrd="0" presId="urn:microsoft.com/office/officeart/2005/8/layout/hierarchy5"/>
    <dgm:cxn modelId="{9EBBAF05-2E76-42A2-A23C-9973D0AD274B}" type="presParOf" srcId="{83A858B1-025D-466D-9BE2-446943BD1E4D}" destId="{2647D5C6-C34F-4576-B15A-4CE11933C64A}" srcOrd="1" destOrd="0" presId="urn:microsoft.com/office/officeart/2005/8/layout/hierarchy5"/>
    <dgm:cxn modelId="{13A3FC3D-065A-448D-9744-3742EF7E7D6E}" type="presParOf" srcId="{A0E54EC4-A941-49F4-8F8B-C3B581C48C27}" destId="{653BE1E0-59A8-411E-B963-4E6774903F62}" srcOrd="6" destOrd="0" presId="urn:microsoft.com/office/officeart/2005/8/layout/hierarchy5"/>
    <dgm:cxn modelId="{4D51523E-9A79-4E64-8EEF-85BBEEABF186}" type="presParOf" srcId="{653BE1E0-59A8-411E-B963-4E6774903F62}" destId="{9FED7156-ABDC-4980-B5A0-5AC4FDC6CAA3}" srcOrd="0" destOrd="0" presId="urn:microsoft.com/office/officeart/2005/8/layout/hierarchy5"/>
    <dgm:cxn modelId="{AE4B8423-A02F-4C65-AF5F-2D34F791F1B1}" type="presParOf" srcId="{A0E54EC4-A941-49F4-8F8B-C3B581C48C27}" destId="{C6E01241-CF8F-48C0-8CB8-E93CC0023B71}" srcOrd="7" destOrd="0" presId="urn:microsoft.com/office/officeart/2005/8/layout/hierarchy5"/>
    <dgm:cxn modelId="{B8D0CF19-1422-4FEC-BF36-AED0FEA974B9}" type="presParOf" srcId="{C6E01241-CF8F-48C0-8CB8-E93CC0023B71}" destId="{F0879D8F-62F8-4D28-B67F-73A7259DB0C2}" srcOrd="0" destOrd="0" presId="urn:microsoft.com/office/officeart/2005/8/layout/hierarchy5"/>
    <dgm:cxn modelId="{A102D9AB-72EB-4C7D-AA8D-2967AD8EFC64}" type="presParOf" srcId="{C6E01241-CF8F-48C0-8CB8-E93CC0023B71}" destId="{A97A2AD7-FC99-46FB-BF2B-E11B8975DC23}" srcOrd="1" destOrd="0" presId="urn:microsoft.com/office/officeart/2005/8/layout/hierarchy5"/>
    <dgm:cxn modelId="{19BCF9A2-F7AD-4142-BF83-F2F9C8272062}" type="presParOf" srcId="{A0E54EC4-A941-49F4-8F8B-C3B581C48C27}" destId="{FDA3E7A9-A65B-47D4-AADF-EDA3BF520CC7}" srcOrd="8" destOrd="0" presId="urn:microsoft.com/office/officeart/2005/8/layout/hierarchy5"/>
    <dgm:cxn modelId="{179CCA16-CAE2-406B-A2EB-18C36704BCF0}" type="presParOf" srcId="{FDA3E7A9-A65B-47D4-AADF-EDA3BF520CC7}" destId="{E171DB85-FAEB-4D8B-BF23-F3BD0C433CD5}" srcOrd="0" destOrd="0" presId="urn:microsoft.com/office/officeart/2005/8/layout/hierarchy5"/>
    <dgm:cxn modelId="{E298E74F-AB0B-46F7-8939-419CC825AD7F}" type="presParOf" srcId="{A0E54EC4-A941-49F4-8F8B-C3B581C48C27}" destId="{7E99BF25-6FCE-44B9-99D7-DBCD669FB7EB}" srcOrd="9" destOrd="0" presId="urn:microsoft.com/office/officeart/2005/8/layout/hierarchy5"/>
    <dgm:cxn modelId="{B6498298-6418-465B-BB7F-ACF7290F3C3D}" type="presParOf" srcId="{7E99BF25-6FCE-44B9-99D7-DBCD669FB7EB}" destId="{BDCCCC96-2E4C-447C-9C23-48CEC4D00717}" srcOrd="0" destOrd="0" presId="urn:microsoft.com/office/officeart/2005/8/layout/hierarchy5"/>
    <dgm:cxn modelId="{A5E74AE5-BD5A-489E-AA5C-0FDC0C371CB6}" type="presParOf" srcId="{7E99BF25-6FCE-44B9-99D7-DBCD669FB7EB}" destId="{E69D23D3-391D-4268-A781-E25B67C81BED}" srcOrd="1" destOrd="0" presId="urn:microsoft.com/office/officeart/2005/8/layout/hierarchy5"/>
    <dgm:cxn modelId="{0547BF75-42AF-4B99-8064-B709543F167E}" type="presParOf" srcId="{A0E54EC4-A941-49F4-8F8B-C3B581C48C27}" destId="{875376F8-38F1-46B8-843F-2E906B1E3880}" srcOrd="10" destOrd="0" presId="urn:microsoft.com/office/officeart/2005/8/layout/hierarchy5"/>
    <dgm:cxn modelId="{C38963DA-559D-403A-A48D-927A557F6F0E}" type="presParOf" srcId="{875376F8-38F1-46B8-843F-2E906B1E3880}" destId="{3E148AE3-2E00-4D0E-85B1-50A1793E8810}" srcOrd="0" destOrd="0" presId="urn:microsoft.com/office/officeart/2005/8/layout/hierarchy5"/>
    <dgm:cxn modelId="{6C64D973-6FA4-43BB-B2DE-5AB6DF8D8440}" type="presParOf" srcId="{A0E54EC4-A941-49F4-8F8B-C3B581C48C27}" destId="{4B2453C1-E9A8-440B-B3DC-793D52B25B27}" srcOrd="11" destOrd="0" presId="urn:microsoft.com/office/officeart/2005/8/layout/hierarchy5"/>
    <dgm:cxn modelId="{A996C40B-6652-4330-8CC7-97B2B2DFC3EA}" type="presParOf" srcId="{4B2453C1-E9A8-440B-B3DC-793D52B25B27}" destId="{F61EEF77-72C9-4774-A850-38263E014279}" srcOrd="0" destOrd="0" presId="urn:microsoft.com/office/officeart/2005/8/layout/hierarchy5"/>
    <dgm:cxn modelId="{D4A5F043-94BC-4459-9B6F-EC200FFD0596}" type="presParOf" srcId="{4B2453C1-E9A8-440B-B3DC-793D52B25B27}" destId="{80F0BE89-C488-476F-9344-97A6FC2D8450}" srcOrd="1" destOrd="0" presId="urn:microsoft.com/office/officeart/2005/8/layout/hierarchy5"/>
    <dgm:cxn modelId="{27BD4525-A798-4E07-A24F-3F1FA37FFEB9}" type="presParOf" srcId="{80F0BE89-C488-476F-9344-97A6FC2D8450}" destId="{036C0EB2-4A88-4926-8DE2-136796BBAA7E}" srcOrd="0" destOrd="0" presId="urn:microsoft.com/office/officeart/2005/8/layout/hierarchy5"/>
    <dgm:cxn modelId="{1F14B918-1646-4F14-83E3-99D78A6426CF}" type="presParOf" srcId="{036C0EB2-4A88-4926-8DE2-136796BBAA7E}" destId="{58189407-EB19-491B-B396-16FF8A761F87}" srcOrd="0" destOrd="0" presId="urn:microsoft.com/office/officeart/2005/8/layout/hierarchy5"/>
    <dgm:cxn modelId="{CF715307-7C36-4F8E-A222-C7633C09C6F9}" type="presParOf" srcId="{80F0BE89-C488-476F-9344-97A6FC2D8450}" destId="{16B565BC-035B-47E9-A9E3-6F00E3726470}" srcOrd="1" destOrd="0" presId="urn:microsoft.com/office/officeart/2005/8/layout/hierarchy5"/>
    <dgm:cxn modelId="{6C74AEE2-2000-43E7-B4D7-A9EA1B1CB3D9}" type="presParOf" srcId="{16B565BC-035B-47E9-A9E3-6F00E3726470}" destId="{039C09BD-B31D-4FA6-89F7-63D74F6B4616}" srcOrd="0" destOrd="0" presId="urn:microsoft.com/office/officeart/2005/8/layout/hierarchy5"/>
    <dgm:cxn modelId="{51E3E48F-AE59-4C05-8FCE-C1B0DB3D628C}" type="presParOf" srcId="{16B565BC-035B-47E9-A9E3-6F00E3726470}" destId="{4B3CABE1-564A-41C2-B731-7389EE6EA76C}" srcOrd="1" destOrd="0" presId="urn:microsoft.com/office/officeart/2005/8/layout/hierarchy5"/>
    <dgm:cxn modelId="{9E4295FD-1F8D-4447-A21E-F73D8C03DE3E}" type="presParOf" srcId="{4B3CABE1-564A-41C2-B731-7389EE6EA76C}" destId="{6AEBA64E-7117-4571-8438-80D8FC5FCA90}" srcOrd="0" destOrd="0" presId="urn:microsoft.com/office/officeart/2005/8/layout/hierarchy5"/>
    <dgm:cxn modelId="{B1137032-62A0-4917-AA3B-ABD9A1619570}" type="presParOf" srcId="{6AEBA64E-7117-4571-8438-80D8FC5FCA90}" destId="{B3DB3E80-A734-46C5-9CBE-0FCDE0C5DC2F}" srcOrd="0" destOrd="0" presId="urn:microsoft.com/office/officeart/2005/8/layout/hierarchy5"/>
    <dgm:cxn modelId="{CF1B0E44-E158-4073-8E71-67BD21BB232A}" type="presParOf" srcId="{4B3CABE1-564A-41C2-B731-7389EE6EA76C}" destId="{9CF38BE3-2373-4ECB-BD3D-5083CBF4223B}" srcOrd="1" destOrd="0" presId="urn:microsoft.com/office/officeart/2005/8/layout/hierarchy5"/>
    <dgm:cxn modelId="{3D7D8891-FE70-48AB-BD71-5A28739E02AF}" type="presParOf" srcId="{9CF38BE3-2373-4ECB-BD3D-5083CBF4223B}" destId="{20D35986-9CFC-4BD3-A990-08A4974347CE}" srcOrd="0" destOrd="0" presId="urn:microsoft.com/office/officeart/2005/8/layout/hierarchy5"/>
    <dgm:cxn modelId="{340AC418-88A1-45FF-BC73-7B549A48059F}" type="presParOf" srcId="{9CF38BE3-2373-4ECB-BD3D-5083CBF4223B}" destId="{AE911E29-B8D7-4208-8B76-14C2AD00EB75}" srcOrd="1" destOrd="0" presId="urn:microsoft.com/office/officeart/2005/8/layout/hierarchy5"/>
    <dgm:cxn modelId="{86211302-4750-4F7D-97FB-07C8286C2506}" type="presParOf" srcId="{4B3CABE1-564A-41C2-B731-7389EE6EA76C}" destId="{152E2415-4BAD-4189-A535-C03C11AD3D08}" srcOrd="2" destOrd="0" presId="urn:microsoft.com/office/officeart/2005/8/layout/hierarchy5"/>
    <dgm:cxn modelId="{C203E169-FCE3-46D1-99FF-445B6B716969}" type="presParOf" srcId="{152E2415-4BAD-4189-A535-C03C11AD3D08}" destId="{E64B4D2D-97A0-4C6A-ACFE-9B7B25637F74}" srcOrd="0" destOrd="0" presId="urn:microsoft.com/office/officeart/2005/8/layout/hierarchy5"/>
    <dgm:cxn modelId="{F47F5D81-6543-4F77-85E6-FBAD15F8B56E}" type="presParOf" srcId="{4B3CABE1-564A-41C2-B731-7389EE6EA76C}" destId="{E1487AD5-1626-4D50-A543-40AF9A9B5BC6}" srcOrd="3" destOrd="0" presId="urn:microsoft.com/office/officeart/2005/8/layout/hierarchy5"/>
    <dgm:cxn modelId="{9B5F8E60-5D02-4708-8D72-4098CEE5FDFE}" type="presParOf" srcId="{E1487AD5-1626-4D50-A543-40AF9A9B5BC6}" destId="{8E8DB934-5D84-4EFA-A154-AD1C49F53D8F}" srcOrd="0" destOrd="0" presId="urn:microsoft.com/office/officeart/2005/8/layout/hierarchy5"/>
    <dgm:cxn modelId="{A9B89F1D-A6E6-4DA1-BF00-94BF7E57B275}" type="presParOf" srcId="{E1487AD5-1626-4D50-A543-40AF9A9B5BC6}" destId="{C4008F20-B686-448D-8F6A-FC6B3112C9F7}" srcOrd="1" destOrd="0" presId="urn:microsoft.com/office/officeart/2005/8/layout/hierarchy5"/>
    <dgm:cxn modelId="{79C392EB-0372-44EF-95BD-0046385A2C28}" type="presParOf" srcId="{4B3CABE1-564A-41C2-B731-7389EE6EA76C}" destId="{B71A9529-D564-4852-82AD-9649F59EB188}" srcOrd="4" destOrd="0" presId="urn:microsoft.com/office/officeart/2005/8/layout/hierarchy5"/>
    <dgm:cxn modelId="{1D6CD056-E0BD-4A15-A6BB-2D0A62CB9547}" type="presParOf" srcId="{B71A9529-D564-4852-82AD-9649F59EB188}" destId="{44076E6E-38AF-47E5-8E6D-716F9AB39D59}" srcOrd="0" destOrd="0" presId="urn:microsoft.com/office/officeart/2005/8/layout/hierarchy5"/>
    <dgm:cxn modelId="{E7F298D2-180E-4BA0-B3DD-6F544C9C9D9C}" type="presParOf" srcId="{4B3CABE1-564A-41C2-B731-7389EE6EA76C}" destId="{B1576D32-C5E3-4CCC-BC9F-FAF850B4D5E8}" srcOrd="5" destOrd="0" presId="urn:microsoft.com/office/officeart/2005/8/layout/hierarchy5"/>
    <dgm:cxn modelId="{8CDEF5FF-9795-4254-A449-B980E81CA4DE}" type="presParOf" srcId="{B1576D32-C5E3-4CCC-BC9F-FAF850B4D5E8}" destId="{D0F8B148-4247-496D-9D54-42300D492536}" srcOrd="0" destOrd="0" presId="urn:microsoft.com/office/officeart/2005/8/layout/hierarchy5"/>
    <dgm:cxn modelId="{E952C94A-229D-4950-9112-073290A1E5A7}" type="presParOf" srcId="{B1576D32-C5E3-4CCC-BC9F-FAF850B4D5E8}" destId="{9B22DA32-8EF6-438E-951E-9303222FE5E7}" srcOrd="1" destOrd="0" presId="urn:microsoft.com/office/officeart/2005/8/layout/hierarchy5"/>
    <dgm:cxn modelId="{5FA80A7D-69C5-4E16-B20C-ABFE2D4C626E}" type="presParOf" srcId="{80F0BE89-C488-476F-9344-97A6FC2D8450}" destId="{45E6FA4C-4D7D-41CF-9AD7-4FCE593EB906}" srcOrd="2" destOrd="0" presId="urn:microsoft.com/office/officeart/2005/8/layout/hierarchy5"/>
    <dgm:cxn modelId="{212ACB6D-6534-4CDE-BF54-0D0FFBF080F4}" type="presParOf" srcId="{45E6FA4C-4D7D-41CF-9AD7-4FCE593EB906}" destId="{A042E641-F012-47F2-BB7B-7A86F8C7A46C}" srcOrd="0" destOrd="0" presId="urn:microsoft.com/office/officeart/2005/8/layout/hierarchy5"/>
    <dgm:cxn modelId="{3E512FBF-786A-40B4-AA6C-323FE9CE1074}" type="presParOf" srcId="{80F0BE89-C488-476F-9344-97A6FC2D8450}" destId="{0F073AE2-CC0E-456E-9929-CB70BB175D58}" srcOrd="3" destOrd="0" presId="urn:microsoft.com/office/officeart/2005/8/layout/hierarchy5"/>
    <dgm:cxn modelId="{8C51DBEE-8492-4CC5-B1A6-5B08FB1F7BCC}" type="presParOf" srcId="{0F073AE2-CC0E-456E-9929-CB70BB175D58}" destId="{A725F267-11CD-4736-8BDE-C5955B445394}" srcOrd="0" destOrd="0" presId="urn:microsoft.com/office/officeart/2005/8/layout/hierarchy5"/>
    <dgm:cxn modelId="{EF2F6CA5-7959-4835-8DDD-F234F5163C58}" type="presParOf" srcId="{0F073AE2-CC0E-456E-9929-CB70BB175D58}" destId="{07627751-6D00-47C2-BBA5-09505F339278}" srcOrd="1" destOrd="0" presId="urn:microsoft.com/office/officeart/2005/8/layout/hierarchy5"/>
    <dgm:cxn modelId="{74F78EC9-5605-4234-B377-AFBFDEC370E7}" type="presParOf" srcId="{80F0BE89-C488-476F-9344-97A6FC2D8450}" destId="{6BB634EE-5FBE-4871-914B-4C9517ED8C05}" srcOrd="4" destOrd="0" presId="urn:microsoft.com/office/officeart/2005/8/layout/hierarchy5"/>
    <dgm:cxn modelId="{23ECF57F-D233-4345-8B45-E1F194B423FC}" type="presParOf" srcId="{6BB634EE-5FBE-4871-914B-4C9517ED8C05}" destId="{A783D473-8D14-4D7D-A758-08033E3D2ADD}" srcOrd="0" destOrd="0" presId="urn:microsoft.com/office/officeart/2005/8/layout/hierarchy5"/>
    <dgm:cxn modelId="{5DE430D3-7ADE-4E40-9869-CF91BD55E517}" type="presParOf" srcId="{80F0BE89-C488-476F-9344-97A6FC2D8450}" destId="{95E622F1-6C96-43C9-B6DE-678540D65397}" srcOrd="5" destOrd="0" presId="urn:microsoft.com/office/officeart/2005/8/layout/hierarchy5"/>
    <dgm:cxn modelId="{A06671A4-076D-4B61-AC06-4F65E921D4B6}" type="presParOf" srcId="{95E622F1-6C96-43C9-B6DE-678540D65397}" destId="{DCD929D7-56AA-45EE-9522-D5A2B253478D}" srcOrd="0" destOrd="0" presId="urn:microsoft.com/office/officeart/2005/8/layout/hierarchy5"/>
    <dgm:cxn modelId="{3E67B3B6-43AB-4684-AC2A-F1ADC73C3B3E}" type="presParOf" srcId="{95E622F1-6C96-43C9-B6DE-678540D65397}" destId="{A8D8F7B9-BFE8-4BA7-9BA1-2F2130FF2342}" srcOrd="1" destOrd="0" presId="urn:microsoft.com/office/officeart/2005/8/layout/hierarchy5"/>
    <dgm:cxn modelId="{306D1B7D-4628-460C-97E3-E33ED748FD56}" type="presParOf" srcId="{A0E54EC4-A941-49F4-8F8B-C3B581C48C27}" destId="{75F3D69E-A7F6-4E0A-B9AD-46FE094326E2}" srcOrd="12" destOrd="0" presId="urn:microsoft.com/office/officeart/2005/8/layout/hierarchy5"/>
    <dgm:cxn modelId="{9541C289-ACB6-4C44-A5DB-0614BF77C60E}" type="presParOf" srcId="{75F3D69E-A7F6-4E0A-B9AD-46FE094326E2}" destId="{3FB83392-87EF-4CA7-8483-98F10AF8406B}" srcOrd="0" destOrd="0" presId="urn:microsoft.com/office/officeart/2005/8/layout/hierarchy5"/>
    <dgm:cxn modelId="{70F40232-9CB4-42B5-BB7F-B1026B92B34C}" type="presParOf" srcId="{A0E54EC4-A941-49F4-8F8B-C3B581C48C27}" destId="{CF1B5D29-83A0-4742-9BF5-172AC967FC31}" srcOrd="13" destOrd="0" presId="urn:microsoft.com/office/officeart/2005/8/layout/hierarchy5"/>
    <dgm:cxn modelId="{5020455D-FA2C-4641-BB4C-CBE3A66A1E0C}" type="presParOf" srcId="{CF1B5D29-83A0-4742-9BF5-172AC967FC31}" destId="{40E3B0CE-5BB1-46B7-94E3-5E44485B3C29}" srcOrd="0" destOrd="0" presId="urn:microsoft.com/office/officeart/2005/8/layout/hierarchy5"/>
    <dgm:cxn modelId="{34EEEFFC-A3E9-4957-AD01-7F667F05F84F}" type="presParOf" srcId="{CF1B5D29-83A0-4742-9BF5-172AC967FC31}" destId="{5066E74D-748D-46E5-85BE-A628AE39B96C}" srcOrd="1" destOrd="0" presId="urn:microsoft.com/office/officeart/2005/8/layout/hierarchy5"/>
    <dgm:cxn modelId="{655BC10C-D4DF-460A-B91D-BDD55149CE27}" type="presParOf" srcId="{5066E74D-748D-46E5-85BE-A628AE39B96C}" destId="{7A957BB6-0A62-46FC-9749-B6E696D863AA}" srcOrd="0" destOrd="0" presId="urn:microsoft.com/office/officeart/2005/8/layout/hierarchy5"/>
    <dgm:cxn modelId="{745BA465-4155-4003-AB8B-BB8D071E383A}" type="presParOf" srcId="{7A957BB6-0A62-46FC-9749-B6E696D863AA}" destId="{41F17882-4F5D-47EB-8E39-B2B8FBE993CD}" srcOrd="0" destOrd="0" presId="urn:microsoft.com/office/officeart/2005/8/layout/hierarchy5"/>
    <dgm:cxn modelId="{25B96D4E-E17C-4ABA-A534-26637E6E8CA8}" type="presParOf" srcId="{5066E74D-748D-46E5-85BE-A628AE39B96C}" destId="{0ED1C0AA-C8DC-4999-9747-6259700F5BE1}" srcOrd="1" destOrd="0" presId="urn:microsoft.com/office/officeart/2005/8/layout/hierarchy5"/>
    <dgm:cxn modelId="{7E8EE365-5F47-46AA-8258-C49BB8505D74}" type="presParOf" srcId="{0ED1C0AA-C8DC-4999-9747-6259700F5BE1}" destId="{35864FD1-B414-417D-A129-D597D55EC3F2}" srcOrd="0" destOrd="0" presId="urn:microsoft.com/office/officeart/2005/8/layout/hierarchy5"/>
    <dgm:cxn modelId="{EF943C1E-59AA-46EF-A57F-A5DC34AAFBE1}" type="presParOf" srcId="{0ED1C0AA-C8DC-4999-9747-6259700F5BE1}" destId="{DE014E56-AE6B-438A-8923-E34D3A8C6F78}" srcOrd="1" destOrd="0" presId="urn:microsoft.com/office/officeart/2005/8/layout/hierarchy5"/>
    <dgm:cxn modelId="{7D5E546B-E344-4D81-951F-7568AE26C894}" type="presParOf" srcId="{C81AFE64-AC20-404A-9F5E-882C775416F5}" destId="{1CF7A807-8857-4B2B-92E0-BA2C14136CCB}" srcOrd="1" destOrd="0" presId="urn:microsoft.com/office/officeart/2005/8/layout/hierarchy5"/>
  </dgm:cxnLst>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D51586-084E-4704-972E-6FA6B726999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47EFB39-17CE-42EC-934A-418C20F6603D}">
      <dgm:prSet custT="1"/>
      <dgm:spPr>
        <a:solidFill>
          <a:srgbClr val="B56207"/>
        </a:solidFill>
        <a:ln>
          <a:solidFill>
            <a:srgbClr val="B56207"/>
          </a:solidFill>
        </a:ln>
      </dgm:spPr>
      <dgm:t>
        <a:bodyPr/>
        <a:lstStyle/>
        <a:p>
          <a:pPr rtl="0"/>
          <a:r>
            <a:rPr lang="en-CA" sz="2400" b="1" dirty="0"/>
            <a:t>Bronze</a:t>
          </a:r>
        </a:p>
      </dgm:t>
    </dgm:pt>
    <dgm:pt modelId="{44EE677C-3C99-40E6-B331-FEB0163CF5D5}" type="parTrans" cxnId="{45D403DD-E147-4E87-A440-EDD1A931CFBE}">
      <dgm:prSet/>
      <dgm:spPr/>
      <dgm:t>
        <a:bodyPr/>
        <a:lstStyle/>
        <a:p>
          <a:endParaRPr lang="en-US"/>
        </a:p>
      </dgm:t>
    </dgm:pt>
    <dgm:pt modelId="{B47AD6B2-54A9-41AF-B591-EDCD05499EC1}" type="sibTrans" cxnId="{45D403DD-E147-4E87-A440-EDD1A931CFBE}">
      <dgm:prSet/>
      <dgm:spPr/>
      <dgm:t>
        <a:bodyPr/>
        <a:lstStyle/>
        <a:p>
          <a:endParaRPr lang="en-US"/>
        </a:p>
      </dgm:t>
    </dgm:pt>
    <dgm:pt modelId="{F3906C9F-94FB-446D-8B6C-7DD79A052404}">
      <dgm:prSet custT="1"/>
      <dgm:spPr>
        <a:solidFill>
          <a:schemeClr val="tx2">
            <a:lumMod val="75000"/>
          </a:schemeClr>
        </a:solidFill>
        <a:ln>
          <a:solidFill>
            <a:schemeClr val="tx2">
              <a:lumMod val="75000"/>
            </a:schemeClr>
          </a:solidFill>
        </a:ln>
      </dgm:spPr>
      <dgm:t>
        <a:bodyPr/>
        <a:lstStyle/>
        <a:p>
          <a:pPr rtl="0"/>
          <a:r>
            <a:rPr lang="en-CA" sz="2400" b="1" dirty="0"/>
            <a:t>Silver</a:t>
          </a:r>
        </a:p>
      </dgm:t>
    </dgm:pt>
    <dgm:pt modelId="{6C3681FB-DCE6-460A-B3AC-580597CF1B40}" type="parTrans" cxnId="{1AE1DDAA-6A3F-4B03-B48F-C73491EAFE1B}">
      <dgm:prSet/>
      <dgm:spPr/>
      <dgm:t>
        <a:bodyPr/>
        <a:lstStyle/>
        <a:p>
          <a:endParaRPr lang="en-US"/>
        </a:p>
      </dgm:t>
    </dgm:pt>
    <dgm:pt modelId="{4972CC52-B684-4882-9F47-FF2E8007034B}" type="sibTrans" cxnId="{1AE1DDAA-6A3F-4B03-B48F-C73491EAFE1B}">
      <dgm:prSet/>
      <dgm:spPr/>
      <dgm:t>
        <a:bodyPr/>
        <a:lstStyle/>
        <a:p>
          <a:endParaRPr lang="en-US"/>
        </a:p>
      </dgm:t>
    </dgm:pt>
    <dgm:pt modelId="{09027E5D-8BBC-42F5-9E6A-D71D1B2BFB50}">
      <dgm:prSet custT="1"/>
      <dgm:spPr>
        <a:solidFill>
          <a:srgbClr val="FFC000"/>
        </a:solidFill>
        <a:ln>
          <a:solidFill>
            <a:srgbClr val="FFC000"/>
          </a:solidFill>
        </a:ln>
      </dgm:spPr>
      <dgm:t>
        <a:bodyPr/>
        <a:lstStyle/>
        <a:p>
          <a:pPr rtl="0"/>
          <a:r>
            <a:rPr lang="en-CA" sz="2400" b="1" dirty="0"/>
            <a:t>Gold</a:t>
          </a:r>
        </a:p>
      </dgm:t>
    </dgm:pt>
    <dgm:pt modelId="{3A712DEE-1CCC-4615-90FC-B721F0FFD479}" type="parTrans" cxnId="{B872298B-F7CD-4438-ABB5-30A60D3D3136}">
      <dgm:prSet/>
      <dgm:spPr/>
      <dgm:t>
        <a:bodyPr/>
        <a:lstStyle/>
        <a:p>
          <a:endParaRPr lang="en-US"/>
        </a:p>
      </dgm:t>
    </dgm:pt>
    <dgm:pt modelId="{ECBDBD9F-A284-4876-BE94-5AD16C0B01C9}" type="sibTrans" cxnId="{B872298B-F7CD-4438-ABB5-30A60D3D3136}">
      <dgm:prSet/>
      <dgm:spPr/>
      <dgm:t>
        <a:bodyPr/>
        <a:lstStyle/>
        <a:p>
          <a:endParaRPr lang="en-US"/>
        </a:p>
      </dgm:t>
    </dgm:pt>
    <dgm:pt modelId="{30C03037-3D1F-4BDF-AA59-8CA8EF64A532}">
      <dgm:prSet custT="1"/>
      <dgm:spPr>
        <a:solidFill>
          <a:srgbClr val="B56207"/>
        </a:solidFill>
        <a:ln>
          <a:solidFill>
            <a:srgbClr val="B56207"/>
          </a:solidFill>
        </a:ln>
      </dgm:spPr>
      <dgm:t>
        <a:bodyPr/>
        <a:lstStyle/>
        <a:p>
          <a:pPr rtl="0"/>
          <a:r>
            <a:rPr lang="en-US" sz="2000" dirty="0"/>
            <a:t>TWI</a:t>
          </a:r>
          <a:endParaRPr lang="en-CA" sz="2000" dirty="0"/>
        </a:p>
      </dgm:t>
    </dgm:pt>
    <dgm:pt modelId="{FE09D6B4-5413-4588-93AF-B3094DAEF109}" type="parTrans" cxnId="{D91C64EA-73D3-4D79-BEEC-8FD5F8CDCF24}">
      <dgm:prSet/>
      <dgm:spPr/>
      <dgm:t>
        <a:bodyPr/>
        <a:lstStyle/>
        <a:p>
          <a:endParaRPr lang="en-US"/>
        </a:p>
      </dgm:t>
    </dgm:pt>
    <dgm:pt modelId="{72D60685-8008-471E-8D66-626AF43C8B1F}" type="sibTrans" cxnId="{D91C64EA-73D3-4D79-BEEC-8FD5F8CDCF24}">
      <dgm:prSet/>
      <dgm:spPr/>
      <dgm:t>
        <a:bodyPr/>
        <a:lstStyle/>
        <a:p>
          <a:endParaRPr lang="en-US"/>
        </a:p>
      </dgm:t>
    </dgm:pt>
    <dgm:pt modelId="{FFF448B5-2A8F-4B56-B519-E04CC98FD0B3}">
      <dgm:prSet custT="1"/>
      <dgm:spPr>
        <a:solidFill>
          <a:srgbClr val="B56207"/>
        </a:solidFill>
        <a:ln>
          <a:solidFill>
            <a:srgbClr val="B56207"/>
          </a:solidFill>
        </a:ln>
      </dgm:spPr>
      <dgm:t>
        <a:bodyPr/>
        <a:lstStyle/>
        <a:p>
          <a:r>
            <a:rPr lang="en-US" sz="2000" dirty="0"/>
            <a:t>Personalization</a:t>
          </a:r>
        </a:p>
      </dgm:t>
    </dgm:pt>
    <dgm:pt modelId="{58F351E0-9762-4F77-93A0-B15578271B14}" type="parTrans" cxnId="{EFA6E7E9-45DD-407D-AE39-314FF44ECD1D}">
      <dgm:prSet/>
      <dgm:spPr/>
      <dgm:t>
        <a:bodyPr/>
        <a:lstStyle/>
        <a:p>
          <a:endParaRPr lang="en-US"/>
        </a:p>
      </dgm:t>
    </dgm:pt>
    <dgm:pt modelId="{5D7F4F5F-5E52-4375-8FC9-4A70FD712611}" type="sibTrans" cxnId="{EFA6E7E9-45DD-407D-AE39-314FF44ECD1D}">
      <dgm:prSet/>
      <dgm:spPr/>
      <dgm:t>
        <a:bodyPr/>
        <a:lstStyle/>
        <a:p>
          <a:endParaRPr lang="en-US"/>
        </a:p>
      </dgm:t>
    </dgm:pt>
    <dgm:pt modelId="{4CA9F8F9-DF24-45AB-B6EE-A9E72D245011}">
      <dgm:prSet custT="1"/>
      <dgm:spPr>
        <a:solidFill>
          <a:srgbClr val="B56207"/>
        </a:solidFill>
        <a:ln>
          <a:solidFill>
            <a:srgbClr val="B56207"/>
          </a:solidFill>
        </a:ln>
      </dgm:spPr>
      <dgm:t>
        <a:bodyPr/>
        <a:lstStyle/>
        <a:p>
          <a:r>
            <a:rPr lang="en-US" sz="2000" dirty="0"/>
            <a:t>Newsfeed</a:t>
          </a:r>
        </a:p>
      </dgm:t>
    </dgm:pt>
    <dgm:pt modelId="{F0AC841C-CDEE-4EDA-8214-F780F8E239FE}" type="parTrans" cxnId="{93F61E38-DCA6-43CC-BB31-8DC796D1EACF}">
      <dgm:prSet/>
      <dgm:spPr/>
      <dgm:t>
        <a:bodyPr/>
        <a:lstStyle/>
        <a:p>
          <a:endParaRPr lang="en-US"/>
        </a:p>
      </dgm:t>
    </dgm:pt>
    <dgm:pt modelId="{704D3854-3A51-41DD-8D7F-A33F6887A7F0}" type="sibTrans" cxnId="{93F61E38-DCA6-43CC-BB31-8DC796D1EACF}">
      <dgm:prSet/>
      <dgm:spPr/>
      <dgm:t>
        <a:bodyPr/>
        <a:lstStyle/>
        <a:p>
          <a:endParaRPr lang="en-US"/>
        </a:p>
      </dgm:t>
    </dgm:pt>
    <dgm:pt modelId="{80AAA3D2-FC4F-4B8E-A2C8-AC87478AD47A}">
      <dgm:prSet custT="1"/>
      <dgm:spPr>
        <a:solidFill>
          <a:srgbClr val="B56207"/>
        </a:solidFill>
        <a:ln>
          <a:solidFill>
            <a:srgbClr val="B56207"/>
          </a:solidFill>
        </a:ln>
      </dgm:spPr>
      <dgm:t>
        <a:bodyPr/>
        <a:lstStyle/>
        <a:p>
          <a:r>
            <a:rPr lang="en-US" sz="2000" dirty="0"/>
            <a:t>Challenges</a:t>
          </a:r>
        </a:p>
      </dgm:t>
    </dgm:pt>
    <dgm:pt modelId="{F2CF46FA-5EC2-45AB-9A37-B539652F58D5}" type="parTrans" cxnId="{4E26D26E-109E-4CDE-B5E7-1C308725C110}">
      <dgm:prSet/>
      <dgm:spPr/>
      <dgm:t>
        <a:bodyPr/>
        <a:lstStyle/>
        <a:p>
          <a:endParaRPr lang="en-US"/>
        </a:p>
      </dgm:t>
    </dgm:pt>
    <dgm:pt modelId="{7B1CFDBF-57D7-4241-8764-5CB0CF359AD6}" type="sibTrans" cxnId="{4E26D26E-109E-4CDE-B5E7-1C308725C110}">
      <dgm:prSet/>
      <dgm:spPr/>
      <dgm:t>
        <a:bodyPr/>
        <a:lstStyle/>
        <a:p>
          <a:endParaRPr lang="en-US"/>
        </a:p>
      </dgm:t>
    </dgm:pt>
    <dgm:pt modelId="{F33856EE-944B-4935-87BC-DA49B45DE68D}">
      <dgm:prSet custT="1"/>
      <dgm:spPr>
        <a:solidFill>
          <a:srgbClr val="B56207"/>
        </a:solidFill>
        <a:ln>
          <a:solidFill>
            <a:srgbClr val="B56207"/>
          </a:solidFill>
        </a:ln>
      </dgm:spPr>
      <dgm:t>
        <a:bodyPr/>
        <a:lstStyle/>
        <a:p>
          <a:r>
            <a:rPr lang="en-US" sz="2000" dirty="0"/>
            <a:t>Wearable integration</a:t>
          </a:r>
        </a:p>
      </dgm:t>
    </dgm:pt>
    <dgm:pt modelId="{2064354C-ECFA-4314-A599-AB2027C3FA29}" type="parTrans" cxnId="{46069F60-C4D6-4C29-B3DE-349AD134EBE6}">
      <dgm:prSet/>
      <dgm:spPr/>
      <dgm:t>
        <a:bodyPr/>
        <a:lstStyle/>
        <a:p>
          <a:endParaRPr lang="en-US"/>
        </a:p>
      </dgm:t>
    </dgm:pt>
    <dgm:pt modelId="{34267FCD-9FBE-45DF-B752-622ACD921A00}" type="sibTrans" cxnId="{46069F60-C4D6-4C29-B3DE-349AD134EBE6}">
      <dgm:prSet/>
      <dgm:spPr/>
      <dgm:t>
        <a:bodyPr/>
        <a:lstStyle/>
        <a:p>
          <a:endParaRPr lang="en-US"/>
        </a:p>
      </dgm:t>
    </dgm:pt>
    <dgm:pt modelId="{7F481187-38B5-4878-94D2-363005AF1857}">
      <dgm:prSet custT="1"/>
      <dgm:spPr>
        <a:solidFill>
          <a:srgbClr val="B56207"/>
        </a:solidFill>
        <a:ln>
          <a:solidFill>
            <a:srgbClr val="B56207"/>
          </a:solidFill>
        </a:ln>
      </dgm:spPr>
      <dgm:t>
        <a:bodyPr/>
        <a:lstStyle/>
        <a:p>
          <a:r>
            <a:rPr lang="en-US" sz="2000" dirty="0"/>
            <a:t>Base reporting</a:t>
          </a:r>
        </a:p>
      </dgm:t>
    </dgm:pt>
    <dgm:pt modelId="{33BC65BA-443A-43A5-B548-65089C0BE17C}" type="parTrans" cxnId="{D872DFAB-681C-4ABE-8C97-F5D462041941}">
      <dgm:prSet/>
      <dgm:spPr/>
      <dgm:t>
        <a:bodyPr/>
        <a:lstStyle/>
        <a:p>
          <a:endParaRPr lang="en-US"/>
        </a:p>
      </dgm:t>
    </dgm:pt>
    <dgm:pt modelId="{CBE078E1-4C79-4F33-9193-D604006AA830}" type="sibTrans" cxnId="{D872DFAB-681C-4ABE-8C97-F5D462041941}">
      <dgm:prSet/>
      <dgm:spPr/>
      <dgm:t>
        <a:bodyPr/>
        <a:lstStyle/>
        <a:p>
          <a:endParaRPr lang="en-US"/>
        </a:p>
      </dgm:t>
    </dgm:pt>
    <dgm:pt modelId="{84982333-2294-4CC4-8D7B-3CFFD5D969B3}">
      <dgm:prSet custT="1"/>
      <dgm:spPr>
        <a:solidFill>
          <a:srgbClr val="B56207"/>
        </a:solidFill>
        <a:ln>
          <a:solidFill>
            <a:srgbClr val="B56207"/>
          </a:solidFill>
        </a:ln>
      </dgm:spPr>
      <dgm:t>
        <a:bodyPr/>
        <a:lstStyle/>
        <a:p>
          <a:r>
            <a:rPr lang="en-US" sz="2000" dirty="0"/>
            <a:t>LIFT automated journeys</a:t>
          </a:r>
        </a:p>
      </dgm:t>
    </dgm:pt>
    <dgm:pt modelId="{2B088E9D-7127-4860-909C-29CA20ED7E78}" type="parTrans" cxnId="{AB79AA46-2D75-4449-A2F7-A53F8A0E8972}">
      <dgm:prSet/>
      <dgm:spPr/>
      <dgm:t>
        <a:bodyPr/>
        <a:lstStyle/>
        <a:p>
          <a:endParaRPr lang="en-US"/>
        </a:p>
      </dgm:t>
    </dgm:pt>
    <dgm:pt modelId="{DF770C41-9686-4BC0-9F44-2ECDF7CDCD81}" type="sibTrans" cxnId="{AB79AA46-2D75-4449-A2F7-A53F8A0E8972}">
      <dgm:prSet/>
      <dgm:spPr/>
      <dgm:t>
        <a:bodyPr/>
        <a:lstStyle/>
        <a:p>
          <a:endParaRPr lang="en-US"/>
        </a:p>
      </dgm:t>
    </dgm:pt>
    <dgm:pt modelId="{9548B374-30AB-46DB-A17B-8C313A08269C}">
      <dgm:prSet custT="1"/>
      <dgm:spPr>
        <a:solidFill>
          <a:schemeClr val="tx2">
            <a:lumMod val="75000"/>
          </a:schemeClr>
        </a:solidFill>
        <a:ln>
          <a:solidFill>
            <a:schemeClr val="tx2">
              <a:lumMod val="75000"/>
            </a:schemeClr>
          </a:solidFill>
        </a:ln>
      </dgm:spPr>
      <dgm:t>
        <a:bodyPr/>
        <a:lstStyle/>
        <a:p>
          <a:pPr rtl="0"/>
          <a:r>
            <a:rPr lang="en-US" sz="2000" dirty="0"/>
            <a:t>Incentives</a:t>
          </a:r>
          <a:endParaRPr lang="en-CA" sz="2000" dirty="0"/>
        </a:p>
      </dgm:t>
    </dgm:pt>
    <dgm:pt modelId="{00E06257-12EC-4B81-AB99-8F51D9A0D841}" type="parTrans" cxnId="{59A756A0-9CC7-496E-97D3-A3274902A491}">
      <dgm:prSet/>
      <dgm:spPr/>
      <dgm:t>
        <a:bodyPr/>
        <a:lstStyle/>
        <a:p>
          <a:endParaRPr lang="en-US"/>
        </a:p>
      </dgm:t>
    </dgm:pt>
    <dgm:pt modelId="{DC802B7D-FCA1-4574-B93E-36F0781E42A5}" type="sibTrans" cxnId="{59A756A0-9CC7-496E-97D3-A3274902A491}">
      <dgm:prSet/>
      <dgm:spPr/>
      <dgm:t>
        <a:bodyPr/>
        <a:lstStyle/>
        <a:p>
          <a:endParaRPr lang="en-US"/>
        </a:p>
      </dgm:t>
    </dgm:pt>
    <dgm:pt modelId="{9DAA9162-A8AE-44B9-B59C-7068862E5D3B}">
      <dgm:prSet custT="1"/>
      <dgm:spPr>
        <a:solidFill>
          <a:schemeClr val="tx2">
            <a:lumMod val="75000"/>
          </a:schemeClr>
        </a:solidFill>
        <a:ln>
          <a:solidFill>
            <a:schemeClr val="tx2">
              <a:lumMod val="75000"/>
            </a:schemeClr>
          </a:solidFill>
        </a:ln>
      </dgm:spPr>
      <dgm:t>
        <a:bodyPr/>
        <a:lstStyle/>
        <a:p>
          <a:pPr rtl="0"/>
          <a:r>
            <a:rPr lang="en-CA" sz="2000" dirty="0"/>
            <a:t>Tiers/points</a:t>
          </a:r>
        </a:p>
      </dgm:t>
    </dgm:pt>
    <dgm:pt modelId="{07F7DC2F-8B5B-4056-B0C9-F6A19562341D}" type="parTrans" cxnId="{982627D5-1164-4303-8B62-B591FE8C7A59}">
      <dgm:prSet/>
      <dgm:spPr/>
      <dgm:t>
        <a:bodyPr/>
        <a:lstStyle/>
        <a:p>
          <a:endParaRPr lang="en-US"/>
        </a:p>
      </dgm:t>
    </dgm:pt>
    <dgm:pt modelId="{7C9E1F20-F003-4095-AC98-2D0E49448E45}" type="sibTrans" cxnId="{982627D5-1164-4303-8B62-B591FE8C7A59}">
      <dgm:prSet/>
      <dgm:spPr/>
      <dgm:t>
        <a:bodyPr/>
        <a:lstStyle/>
        <a:p>
          <a:endParaRPr lang="en-US"/>
        </a:p>
      </dgm:t>
    </dgm:pt>
    <dgm:pt modelId="{6E72117F-C61B-4A89-8A9C-AE7AE4EAD762}">
      <dgm:prSet custT="1"/>
      <dgm:spPr>
        <a:solidFill>
          <a:schemeClr val="tx2">
            <a:lumMod val="75000"/>
          </a:schemeClr>
        </a:solidFill>
        <a:ln>
          <a:solidFill>
            <a:schemeClr val="tx2">
              <a:lumMod val="75000"/>
            </a:schemeClr>
          </a:solidFill>
        </a:ln>
      </dgm:spPr>
      <dgm:t>
        <a:bodyPr/>
        <a:lstStyle/>
        <a:p>
          <a:pPr rtl="0"/>
          <a:r>
            <a:rPr lang="en-CA" sz="2000" dirty="0"/>
            <a:t>Additional wellness – roadmap</a:t>
          </a:r>
        </a:p>
      </dgm:t>
    </dgm:pt>
    <dgm:pt modelId="{558FA8C2-A8B3-49C4-B4CB-0DB7E152BDAE}" type="parTrans" cxnId="{BA14B520-C83A-48B4-A96C-99352116FEA7}">
      <dgm:prSet/>
      <dgm:spPr/>
      <dgm:t>
        <a:bodyPr/>
        <a:lstStyle/>
        <a:p>
          <a:endParaRPr lang="en-US"/>
        </a:p>
      </dgm:t>
    </dgm:pt>
    <dgm:pt modelId="{95AB49A8-D6DE-456F-91A3-E817416D51A9}" type="sibTrans" cxnId="{BA14B520-C83A-48B4-A96C-99352116FEA7}">
      <dgm:prSet/>
      <dgm:spPr/>
      <dgm:t>
        <a:bodyPr/>
        <a:lstStyle/>
        <a:p>
          <a:endParaRPr lang="en-US"/>
        </a:p>
      </dgm:t>
    </dgm:pt>
    <dgm:pt modelId="{270AB7F9-B8F7-4BA8-9E63-8B098668EC14}">
      <dgm:prSet custT="1"/>
      <dgm:spPr>
        <a:solidFill>
          <a:schemeClr val="tx2">
            <a:lumMod val="75000"/>
          </a:schemeClr>
        </a:solidFill>
        <a:ln>
          <a:solidFill>
            <a:schemeClr val="tx2">
              <a:lumMod val="75000"/>
            </a:schemeClr>
          </a:solidFill>
        </a:ln>
      </dgm:spPr>
      <dgm:t>
        <a:bodyPr/>
        <a:lstStyle/>
        <a:p>
          <a:pPr rtl="0"/>
          <a:r>
            <a:rPr lang="en-CA" sz="2000" dirty="0"/>
            <a:t>Additional LIFT challenges – roadmap</a:t>
          </a:r>
        </a:p>
      </dgm:t>
    </dgm:pt>
    <dgm:pt modelId="{F52F18E3-A5B0-40C3-9458-74E38AC89C75}" type="parTrans" cxnId="{1D2C1AAD-36B8-41F0-839F-7E3CC93C273C}">
      <dgm:prSet/>
      <dgm:spPr/>
      <dgm:t>
        <a:bodyPr/>
        <a:lstStyle/>
        <a:p>
          <a:endParaRPr lang="en-US"/>
        </a:p>
      </dgm:t>
    </dgm:pt>
    <dgm:pt modelId="{F2E724FA-14BE-47A9-9C6F-460DE45747EC}" type="sibTrans" cxnId="{1D2C1AAD-36B8-41F0-839F-7E3CC93C273C}">
      <dgm:prSet/>
      <dgm:spPr/>
      <dgm:t>
        <a:bodyPr/>
        <a:lstStyle/>
        <a:p>
          <a:endParaRPr lang="en-US"/>
        </a:p>
      </dgm:t>
    </dgm:pt>
    <dgm:pt modelId="{9F7AED04-C938-48B2-8DE7-4DCE578DE00B}">
      <dgm:prSet custT="1"/>
      <dgm:spPr/>
      <dgm:t>
        <a:bodyPr/>
        <a:lstStyle/>
        <a:p>
          <a:r>
            <a:rPr lang="en-CA" sz="1800" dirty="0"/>
            <a:t>Coaching</a:t>
          </a:r>
        </a:p>
      </dgm:t>
    </dgm:pt>
    <dgm:pt modelId="{9B2E1329-7231-45A5-AB76-581359E2933E}" type="parTrans" cxnId="{64BA5660-A7EE-4F1B-A6EC-DB4DE6F7DF4E}">
      <dgm:prSet/>
      <dgm:spPr/>
      <dgm:t>
        <a:bodyPr/>
        <a:lstStyle/>
        <a:p>
          <a:endParaRPr lang="en-US"/>
        </a:p>
      </dgm:t>
    </dgm:pt>
    <dgm:pt modelId="{3415EBA1-7639-4F50-856E-CFACB2758827}" type="sibTrans" cxnId="{64BA5660-A7EE-4F1B-A6EC-DB4DE6F7DF4E}">
      <dgm:prSet/>
      <dgm:spPr/>
      <dgm:t>
        <a:bodyPr/>
        <a:lstStyle/>
        <a:p>
          <a:endParaRPr lang="en-US"/>
        </a:p>
      </dgm:t>
    </dgm:pt>
    <dgm:pt modelId="{B1843334-228D-426E-945F-D8E859FBD003}">
      <dgm:prSet custT="1"/>
      <dgm:spPr/>
      <dgm:t>
        <a:bodyPr/>
        <a:lstStyle/>
        <a:p>
          <a:r>
            <a:rPr lang="en-CA" sz="1800" dirty="0"/>
            <a:t>TWI analytics</a:t>
          </a:r>
        </a:p>
      </dgm:t>
    </dgm:pt>
    <dgm:pt modelId="{027E2EAE-DAF2-4FC9-9313-40CBDA769B92}" type="parTrans" cxnId="{C524D52F-C4B0-47E1-8E04-44F978BE1FED}">
      <dgm:prSet/>
      <dgm:spPr/>
      <dgm:t>
        <a:bodyPr/>
        <a:lstStyle/>
        <a:p>
          <a:endParaRPr lang="en-US"/>
        </a:p>
      </dgm:t>
    </dgm:pt>
    <dgm:pt modelId="{0DF0B39A-C2FE-4F62-811D-7E8C12276337}" type="sibTrans" cxnId="{C524D52F-C4B0-47E1-8E04-44F978BE1FED}">
      <dgm:prSet/>
      <dgm:spPr/>
      <dgm:t>
        <a:bodyPr/>
        <a:lstStyle/>
        <a:p>
          <a:endParaRPr lang="en-US"/>
        </a:p>
      </dgm:t>
    </dgm:pt>
    <dgm:pt modelId="{87ACE628-7982-406E-8C8B-430FFC9DB54B}">
      <dgm:prSet custT="1"/>
      <dgm:spPr/>
      <dgm:t>
        <a:bodyPr/>
        <a:lstStyle/>
        <a:p>
          <a:r>
            <a:rPr lang="en-CA" sz="1800" dirty="0"/>
            <a:t>LIFT Global Challenge – roadmap</a:t>
          </a:r>
        </a:p>
      </dgm:t>
    </dgm:pt>
    <dgm:pt modelId="{CCA90077-2ACF-4CE3-AA2E-55D2A5963221}" type="parTrans" cxnId="{02FAD7AF-5AD4-457D-A2E1-4BF137C36C2F}">
      <dgm:prSet/>
      <dgm:spPr/>
      <dgm:t>
        <a:bodyPr/>
        <a:lstStyle/>
        <a:p>
          <a:endParaRPr lang="en-US"/>
        </a:p>
      </dgm:t>
    </dgm:pt>
    <dgm:pt modelId="{E337BFBA-BA5E-4C39-8602-E089302CF9C6}" type="sibTrans" cxnId="{02FAD7AF-5AD4-457D-A2E1-4BF137C36C2F}">
      <dgm:prSet/>
      <dgm:spPr/>
      <dgm:t>
        <a:bodyPr/>
        <a:lstStyle/>
        <a:p>
          <a:endParaRPr lang="en-US"/>
        </a:p>
      </dgm:t>
    </dgm:pt>
    <dgm:pt modelId="{23230311-903E-4416-8894-B3A0BD0F5597}">
      <dgm:prSet custT="1"/>
      <dgm:spPr/>
      <dgm:t>
        <a:bodyPr/>
        <a:lstStyle/>
        <a:p>
          <a:r>
            <a:rPr lang="en-CA" sz="1800" dirty="0"/>
            <a:t>Custom activities – roadmap</a:t>
          </a:r>
        </a:p>
      </dgm:t>
    </dgm:pt>
    <dgm:pt modelId="{D71D093F-E16D-45AF-8831-464ECB0FE961}" type="parTrans" cxnId="{174838DB-E53E-47E6-9EED-4532F3E8F731}">
      <dgm:prSet/>
      <dgm:spPr/>
      <dgm:t>
        <a:bodyPr/>
        <a:lstStyle/>
        <a:p>
          <a:endParaRPr lang="en-US"/>
        </a:p>
      </dgm:t>
    </dgm:pt>
    <dgm:pt modelId="{34BE1930-C2DE-46F9-AE9B-458A75C801E6}" type="sibTrans" cxnId="{174838DB-E53E-47E6-9EED-4532F3E8F731}">
      <dgm:prSet/>
      <dgm:spPr/>
      <dgm:t>
        <a:bodyPr/>
        <a:lstStyle/>
        <a:p>
          <a:endParaRPr lang="en-US"/>
        </a:p>
      </dgm:t>
    </dgm:pt>
    <dgm:pt modelId="{ABE7AC29-88C7-409F-BAB3-7CF6FD326274}">
      <dgm:prSet custT="1"/>
      <dgm:spPr/>
      <dgm:t>
        <a:bodyPr/>
        <a:lstStyle/>
        <a:p>
          <a:r>
            <a:rPr lang="en-CA" sz="1800" dirty="0"/>
            <a:t>Biometrics integration – roadmap</a:t>
          </a:r>
        </a:p>
      </dgm:t>
    </dgm:pt>
    <dgm:pt modelId="{23F109C7-DFE3-4BB3-BDDD-0C1508630909}" type="parTrans" cxnId="{9625F694-EC3A-4FBA-B19B-908F692CC944}">
      <dgm:prSet/>
      <dgm:spPr/>
      <dgm:t>
        <a:bodyPr/>
        <a:lstStyle/>
        <a:p>
          <a:endParaRPr lang="en-US"/>
        </a:p>
      </dgm:t>
    </dgm:pt>
    <dgm:pt modelId="{C7F8B231-7F45-47E9-8C6A-82A02EED8CA3}" type="sibTrans" cxnId="{9625F694-EC3A-4FBA-B19B-908F692CC944}">
      <dgm:prSet/>
      <dgm:spPr/>
      <dgm:t>
        <a:bodyPr/>
        <a:lstStyle/>
        <a:p>
          <a:endParaRPr lang="en-US"/>
        </a:p>
      </dgm:t>
    </dgm:pt>
    <dgm:pt modelId="{08D88944-EAE4-43FC-A21A-424CBD4430D5}">
      <dgm:prSet custT="1"/>
      <dgm:spPr/>
      <dgm:t>
        <a:bodyPr/>
        <a:lstStyle/>
        <a:p>
          <a:r>
            <a:rPr lang="en-CA" sz="1800" dirty="0"/>
            <a:t>Spouse rewards tiers/points – roadmap</a:t>
          </a:r>
          <a:endParaRPr lang="en-US" sz="1800" dirty="0"/>
        </a:p>
      </dgm:t>
    </dgm:pt>
    <dgm:pt modelId="{86420799-B6A6-43AF-82D5-004BB548F6BC}" type="parTrans" cxnId="{E8D631EF-546D-49BD-8C82-730E92D55895}">
      <dgm:prSet/>
      <dgm:spPr/>
      <dgm:t>
        <a:bodyPr/>
        <a:lstStyle/>
        <a:p>
          <a:endParaRPr lang="en-US"/>
        </a:p>
      </dgm:t>
    </dgm:pt>
    <dgm:pt modelId="{25CCFE79-1CF1-458B-B4B7-D22657B73885}" type="sibTrans" cxnId="{E8D631EF-546D-49BD-8C82-730E92D55895}">
      <dgm:prSet/>
      <dgm:spPr/>
      <dgm:t>
        <a:bodyPr/>
        <a:lstStyle/>
        <a:p>
          <a:endParaRPr lang="en-US"/>
        </a:p>
      </dgm:t>
    </dgm:pt>
    <dgm:pt modelId="{CEC59F3A-7065-41F5-A48F-4A152942BD5C}">
      <dgm:prSet/>
      <dgm:spPr>
        <a:solidFill>
          <a:srgbClr val="B56207"/>
        </a:solidFill>
        <a:ln>
          <a:solidFill>
            <a:srgbClr val="B56207"/>
          </a:solidFill>
        </a:ln>
      </dgm:spPr>
      <dgm:t>
        <a:bodyPr/>
        <a:lstStyle/>
        <a:p>
          <a:pPr rtl="0"/>
          <a:endParaRPr lang="en-CA" sz="2300" dirty="0"/>
        </a:p>
      </dgm:t>
    </dgm:pt>
    <dgm:pt modelId="{453325C0-B3C8-4551-9FCD-091ECE923667}" type="parTrans" cxnId="{69475DFB-9FB4-45F6-9447-B04E1C75A94F}">
      <dgm:prSet/>
      <dgm:spPr/>
      <dgm:t>
        <a:bodyPr/>
        <a:lstStyle/>
        <a:p>
          <a:endParaRPr lang="en-US"/>
        </a:p>
      </dgm:t>
    </dgm:pt>
    <dgm:pt modelId="{DEE231ED-A50F-4622-838A-6D52E829E0A7}" type="sibTrans" cxnId="{69475DFB-9FB4-45F6-9447-B04E1C75A94F}">
      <dgm:prSet/>
      <dgm:spPr/>
      <dgm:t>
        <a:bodyPr/>
        <a:lstStyle/>
        <a:p>
          <a:endParaRPr lang="en-US"/>
        </a:p>
      </dgm:t>
    </dgm:pt>
    <dgm:pt modelId="{68D5E9A8-7389-4730-8965-A20FA8F63F17}">
      <dgm:prSet/>
      <dgm:spPr>
        <a:solidFill>
          <a:srgbClr val="FFF1C5">
            <a:alpha val="89804"/>
          </a:srgbClr>
        </a:solidFill>
        <a:ln>
          <a:solidFill>
            <a:srgbClr val="FFF1C5">
              <a:alpha val="90000"/>
            </a:srgbClr>
          </a:solidFill>
        </a:ln>
      </dgm:spPr>
      <dgm:t>
        <a:bodyPr/>
        <a:lstStyle/>
        <a:p>
          <a:r>
            <a:rPr lang="en-CA" sz="2000" b="1" dirty="0"/>
            <a:t>Everything in Silver, plus:</a:t>
          </a:r>
          <a:endParaRPr lang="en-US" sz="2000" b="1" dirty="0"/>
        </a:p>
      </dgm:t>
    </dgm:pt>
    <dgm:pt modelId="{A4A67152-1E93-4C79-ABED-AE2404C3640D}" type="parTrans" cxnId="{E8DEFC90-9B28-4E8E-B2D9-9D6522F04C01}">
      <dgm:prSet/>
      <dgm:spPr/>
      <dgm:t>
        <a:bodyPr/>
        <a:lstStyle/>
        <a:p>
          <a:endParaRPr lang="en-US"/>
        </a:p>
      </dgm:t>
    </dgm:pt>
    <dgm:pt modelId="{D5D4EDEB-1F9D-4628-ABE8-9092A3E75D96}" type="sibTrans" cxnId="{E8DEFC90-9B28-4E8E-B2D9-9D6522F04C01}">
      <dgm:prSet/>
      <dgm:spPr/>
      <dgm:t>
        <a:bodyPr/>
        <a:lstStyle/>
        <a:p>
          <a:endParaRPr lang="en-US"/>
        </a:p>
      </dgm:t>
    </dgm:pt>
    <dgm:pt modelId="{0319DFAD-E7C3-4385-AA83-0F982C1DDC52}">
      <dgm:prSet custT="1"/>
      <dgm:spPr>
        <a:solidFill>
          <a:schemeClr val="tx2">
            <a:lumMod val="75000"/>
          </a:schemeClr>
        </a:solidFill>
        <a:ln>
          <a:solidFill>
            <a:schemeClr val="tx2">
              <a:lumMod val="75000"/>
            </a:schemeClr>
          </a:solidFill>
        </a:ln>
      </dgm:spPr>
      <dgm:t>
        <a:bodyPr/>
        <a:lstStyle/>
        <a:p>
          <a:pPr rtl="0"/>
          <a:r>
            <a:rPr lang="en-CA" sz="2000" b="1" dirty="0"/>
            <a:t>Everything in Bronze, plus:</a:t>
          </a:r>
        </a:p>
      </dgm:t>
    </dgm:pt>
    <dgm:pt modelId="{3146B98F-0C19-4D81-9813-4340381AF37F}" type="parTrans" cxnId="{730AA98B-85A7-4E1C-9754-93A01477F00E}">
      <dgm:prSet/>
      <dgm:spPr/>
      <dgm:t>
        <a:bodyPr/>
        <a:lstStyle/>
        <a:p>
          <a:endParaRPr lang="en-US"/>
        </a:p>
      </dgm:t>
    </dgm:pt>
    <dgm:pt modelId="{99D41292-E729-4CA0-8B74-2276745BCACF}" type="sibTrans" cxnId="{730AA98B-85A7-4E1C-9754-93A01477F00E}">
      <dgm:prSet/>
      <dgm:spPr/>
      <dgm:t>
        <a:bodyPr/>
        <a:lstStyle/>
        <a:p>
          <a:endParaRPr lang="en-US"/>
        </a:p>
      </dgm:t>
    </dgm:pt>
    <dgm:pt modelId="{BDB31657-72CC-420C-B15D-A198FE3D606E}">
      <dgm:prSet custT="1"/>
      <dgm:spPr>
        <a:solidFill>
          <a:schemeClr val="tx2">
            <a:lumMod val="75000"/>
          </a:schemeClr>
        </a:solidFill>
        <a:ln>
          <a:solidFill>
            <a:schemeClr val="tx2">
              <a:lumMod val="75000"/>
            </a:schemeClr>
          </a:solidFill>
        </a:ln>
      </dgm:spPr>
      <dgm:t>
        <a:bodyPr/>
        <a:lstStyle/>
        <a:p>
          <a:pPr rtl="0"/>
          <a:endParaRPr lang="en-CA" sz="2000" b="1" dirty="0"/>
        </a:p>
      </dgm:t>
    </dgm:pt>
    <dgm:pt modelId="{9EFC0F2E-B8F7-47B6-A801-37A084E519BE}" type="parTrans" cxnId="{42D91E71-DC29-42A5-8438-55B59D84B020}">
      <dgm:prSet/>
      <dgm:spPr/>
      <dgm:t>
        <a:bodyPr/>
        <a:lstStyle/>
        <a:p>
          <a:endParaRPr lang="en-US"/>
        </a:p>
      </dgm:t>
    </dgm:pt>
    <dgm:pt modelId="{1E1711C0-0145-442C-8CC8-7ED91CEF556C}" type="sibTrans" cxnId="{42D91E71-DC29-42A5-8438-55B59D84B020}">
      <dgm:prSet/>
      <dgm:spPr/>
      <dgm:t>
        <a:bodyPr/>
        <a:lstStyle/>
        <a:p>
          <a:endParaRPr lang="en-US"/>
        </a:p>
      </dgm:t>
    </dgm:pt>
    <dgm:pt modelId="{3C5FA53F-C08A-4270-8EED-5D8A39A17DB9}" type="pres">
      <dgm:prSet presAssocID="{99D51586-084E-4704-972E-6FA6B726999E}" presName="Name0" presStyleCnt="0">
        <dgm:presLayoutVars>
          <dgm:dir/>
          <dgm:animLvl val="lvl"/>
          <dgm:resizeHandles val="exact"/>
        </dgm:presLayoutVars>
      </dgm:prSet>
      <dgm:spPr/>
      <dgm:t>
        <a:bodyPr/>
        <a:lstStyle/>
        <a:p>
          <a:endParaRPr lang="en-US"/>
        </a:p>
      </dgm:t>
    </dgm:pt>
    <dgm:pt modelId="{578A95CD-0F50-4C60-B994-7A9ED0FADF47}" type="pres">
      <dgm:prSet presAssocID="{F47EFB39-17CE-42EC-934A-418C20F6603D}" presName="composite" presStyleCnt="0"/>
      <dgm:spPr/>
    </dgm:pt>
    <dgm:pt modelId="{7316542E-9C5B-4DC3-89EC-DE502BEC329D}" type="pres">
      <dgm:prSet presAssocID="{F47EFB39-17CE-42EC-934A-418C20F6603D}" presName="parTx" presStyleLbl="alignNode1" presStyleIdx="0" presStyleCnt="3">
        <dgm:presLayoutVars>
          <dgm:chMax val="0"/>
          <dgm:chPref val="0"/>
          <dgm:bulletEnabled val="1"/>
        </dgm:presLayoutVars>
      </dgm:prSet>
      <dgm:spPr/>
      <dgm:t>
        <a:bodyPr/>
        <a:lstStyle/>
        <a:p>
          <a:endParaRPr lang="en-US"/>
        </a:p>
      </dgm:t>
    </dgm:pt>
    <dgm:pt modelId="{87476EB7-82FD-431E-9BF5-C46F1F6224D1}" type="pres">
      <dgm:prSet presAssocID="{F47EFB39-17CE-42EC-934A-418C20F6603D}" presName="desTx" presStyleLbl="alignAccFollowNode1" presStyleIdx="0" presStyleCnt="3" custScaleY="97468" custLinFactNeighborX="-212" custLinFactNeighborY="431">
        <dgm:presLayoutVars>
          <dgm:bulletEnabled val="1"/>
        </dgm:presLayoutVars>
      </dgm:prSet>
      <dgm:spPr>
        <a:solidFill>
          <a:srgbClr val="FBCD9B">
            <a:alpha val="89804"/>
          </a:srgbClr>
        </a:solidFill>
        <a:ln>
          <a:solidFill>
            <a:srgbClr val="FBCD9B">
              <a:alpha val="90000"/>
            </a:srgbClr>
          </a:solidFill>
        </a:ln>
      </dgm:spPr>
      <dgm:t>
        <a:bodyPr/>
        <a:lstStyle/>
        <a:p>
          <a:endParaRPr lang="en-US"/>
        </a:p>
      </dgm:t>
    </dgm:pt>
    <dgm:pt modelId="{9481BDB6-3DA1-442C-A31A-33DE22F7302B}" type="pres">
      <dgm:prSet presAssocID="{B47AD6B2-54A9-41AF-B591-EDCD05499EC1}" presName="space" presStyleCnt="0"/>
      <dgm:spPr/>
    </dgm:pt>
    <dgm:pt modelId="{1AF37CE8-5222-4D32-8223-C4F6221BD2A7}" type="pres">
      <dgm:prSet presAssocID="{F3906C9F-94FB-446D-8B6C-7DD79A052404}" presName="composite" presStyleCnt="0"/>
      <dgm:spPr/>
    </dgm:pt>
    <dgm:pt modelId="{0E45F0B0-E7CE-41C0-8338-37E6C6E346C0}" type="pres">
      <dgm:prSet presAssocID="{F3906C9F-94FB-446D-8B6C-7DD79A052404}" presName="parTx" presStyleLbl="alignNode1" presStyleIdx="1" presStyleCnt="3" custLinFactNeighborX="-2981" custLinFactNeighborY="16515">
        <dgm:presLayoutVars>
          <dgm:chMax val="0"/>
          <dgm:chPref val="0"/>
          <dgm:bulletEnabled val="1"/>
        </dgm:presLayoutVars>
      </dgm:prSet>
      <dgm:spPr/>
      <dgm:t>
        <a:bodyPr/>
        <a:lstStyle/>
        <a:p>
          <a:endParaRPr lang="en-US"/>
        </a:p>
      </dgm:t>
    </dgm:pt>
    <dgm:pt modelId="{B5E7301F-96DE-4CF7-BAAC-F45BB828D678}" type="pres">
      <dgm:prSet presAssocID="{F3906C9F-94FB-446D-8B6C-7DD79A052404}" presName="desTx" presStyleLbl="alignAccFollowNode1" presStyleIdx="1" presStyleCnt="3" custScaleY="100000" custLinFactNeighborX="-2662" custLinFactNeighborY="3539">
        <dgm:presLayoutVars>
          <dgm:bulletEnabled val="1"/>
        </dgm:presLayoutVars>
      </dgm:prSet>
      <dgm:spPr>
        <a:solidFill>
          <a:schemeClr val="tx2">
            <a:alpha val="90000"/>
          </a:schemeClr>
        </a:solidFill>
        <a:ln>
          <a:solidFill>
            <a:schemeClr val="tx2">
              <a:alpha val="90000"/>
            </a:schemeClr>
          </a:solidFill>
        </a:ln>
      </dgm:spPr>
      <dgm:t>
        <a:bodyPr/>
        <a:lstStyle/>
        <a:p>
          <a:endParaRPr lang="en-US"/>
        </a:p>
      </dgm:t>
    </dgm:pt>
    <dgm:pt modelId="{E8CE6245-D19F-404A-B1EB-FEF974FDE86F}" type="pres">
      <dgm:prSet presAssocID="{4972CC52-B684-4882-9F47-FF2E8007034B}" presName="space" presStyleCnt="0"/>
      <dgm:spPr/>
    </dgm:pt>
    <dgm:pt modelId="{659AA6C0-2112-49D8-B751-4ABE9FA3275B}" type="pres">
      <dgm:prSet presAssocID="{09027E5D-8BBC-42F5-9E6A-D71D1B2BFB50}" presName="composite" presStyleCnt="0"/>
      <dgm:spPr/>
    </dgm:pt>
    <dgm:pt modelId="{95EA7D50-D923-4719-BA14-24731323016A}" type="pres">
      <dgm:prSet presAssocID="{09027E5D-8BBC-42F5-9E6A-D71D1B2BFB50}" presName="parTx" presStyleLbl="alignNode1" presStyleIdx="2" presStyleCnt="3" custLinFactNeighborX="-4206" custLinFactNeighborY="15444">
        <dgm:presLayoutVars>
          <dgm:chMax val="0"/>
          <dgm:chPref val="0"/>
          <dgm:bulletEnabled val="1"/>
        </dgm:presLayoutVars>
      </dgm:prSet>
      <dgm:spPr/>
      <dgm:t>
        <a:bodyPr/>
        <a:lstStyle/>
        <a:p>
          <a:endParaRPr lang="en-US"/>
        </a:p>
      </dgm:t>
    </dgm:pt>
    <dgm:pt modelId="{89A49859-75C9-4F0A-94D8-33BECC91E8C3}" type="pres">
      <dgm:prSet presAssocID="{09027E5D-8BBC-42F5-9E6A-D71D1B2BFB50}" presName="desTx" presStyleLbl="alignAccFollowNode1" presStyleIdx="2" presStyleCnt="3" custScaleY="100470" custLinFactNeighborX="-3671" custLinFactNeighborY="2825">
        <dgm:presLayoutVars>
          <dgm:bulletEnabled val="1"/>
        </dgm:presLayoutVars>
      </dgm:prSet>
      <dgm:spPr/>
      <dgm:t>
        <a:bodyPr/>
        <a:lstStyle/>
        <a:p>
          <a:endParaRPr lang="en-US"/>
        </a:p>
      </dgm:t>
    </dgm:pt>
  </dgm:ptLst>
  <dgm:cxnLst>
    <dgm:cxn modelId="{93F61E38-DCA6-43CC-BB31-8DC796D1EACF}" srcId="{F47EFB39-17CE-42EC-934A-418C20F6603D}" destId="{4CA9F8F9-DF24-45AB-B6EE-A9E72D245011}" srcOrd="3" destOrd="0" parTransId="{F0AC841C-CDEE-4EDA-8214-F780F8E239FE}" sibTransId="{704D3854-3A51-41DD-8D7F-A33F6887A7F0}"/>
    <dgm:cxn modelId="{3C4449BB-17FC-4CDF-B447-FF554BCD1FCA}" type="presOf" srcId="{9548B374-30AB-46DB-A17B-8C313A08269C}" destId="{B5E7301F-96DE-4CF7-BAAC-F45BB828D678}" srcOrd="0" destOrd="2" presId="urn:microsoft.com/office/officeart/2005/8/layout/hList1"/>
    <dgm:cxn modelId="{11182613-6C2F-43E1-B987-20EB34650187}" type="presOf" srcId="{4CA9F8F9-DF24-45AB-B6EE-A9E72D245011}" destId="{87476EB7-82FD-431E-9BF5-C46F1F6224D1}" srcOrd="0" destOrd="3" presId="urn:microsoft.com/office/officeart/2005/8/layout/hList1"/>
    <dgm:cxn modelId="{45D403DD-E147-4E87-A440-EDD1A931CFBE}" srcId="{99D51586-084E-4704-972E-6FA6B726999E}" destId="{F47EFB39-17CE-42EC-934A-418C20F6603D}" srcOrd="0" destOrd="0" parTransId="{44EE677C-3C99-40E6-B331-FEB0163CF5D5}" sibTransId="{B47AD6B2-54A9-41AF-B591-EDCD05499EC1}"/>
    <dgm:cxn modelId="{59A756A0-9CC7-496E-97D3-A3274902A491}" srcId="{0319DFAD-E7C3-4385-AA83-0F982C1DDC52}" destId="{9548B374-30AB-46DB-A17B-8C313A08269C}" srcOrd="0" destOrd="0" parTransId="{00E06257-12EC-4B81-AB99-8F51D9A0D841}" sibTransId="{DC802B7D-FCA1-4574-B93E-36F0781E42A5}"/>
    <dgm:cxn modelId="{E4D4ADF6-FB00-432D-8EC8-7CB6535873CD}" type="presOf" srcId="{09027E5D-8BBC-42F5-9E6A-D71D1B2BFB50}" destId="{95EA7D50-D923-4719-BA14-24731323016A}" srcOrd="0" destOrd="0" presId="urn:microsoft.com/office/officeart/2005/8/layout/hList1"/>
    <dgm:cxn modelId="{C8F7ACC3-03C8-43B8-B33F-611DCEF91311}" type="presOf" srcId="{9DAA9162-A8AE-44B9-B59C-7068862E5D3B}" destId="{B5E7301F-96DE-4CF7-BAAC-F45BB828D678}" srcOrd="0" destOrd="3" presId="urn:microsoft.com/office/officeart/2005/8/layout/hList1"/>
    <dgm:cxn modelId="{539E8995-F81D-4204-8EC1-EDA82F58E688}" type="presOf" srcId="{7F481187-38B5-4878-94D2-363005AF1857}" destId="{87476EB7-82FD-431E-9BF5-C46F1F6224D1}" srcOrd="0" destOrd="6" presId="urn:microsoft.com/office/officeart/2005/8/layout/hList1"/>
    <dgm:cxn modelId="{64BA5660-A7EE-4F1B-A6EC-DB4DE6F7DF4E}" srcId="{68D5E9A8-7389-4730-8965-A20FA8F63F17}" destId="{9F7AED04-C938-48B2-8DE7-4DCE578DE00B}" srcOrd="0" destOrd="0" parTransId="{9B2E1329-7231-45A5-AB76-581359E2933E}" sibTransId="{3415EBA1-7639-4F50-856E-CFACB2758827}"/>
    <dgm:cxn modelId="{C9AB34E2-B477-4E58-8209-0CC3262FB5EB}" type="presOf" srcId="{F33856EE-944B-4935-87BC-DA49B45DE68D}" destId="{87476EB7-82FD-431E-9BF5-C46F1F6224D1}" srcOrd="0" destOrd="5" presId="urn:microsoft.com/office/officeart/2005/8/layout/hList1"/>
    <dgm:cxn modelId="{174838DB-E53E-47E6-9EED-4532F3E8F731}" srcId="{68D5E9A8-7389-4730-8965-A20FA8F63F17}" destId="{23230311-903E-4416-8894-B3A0BD0F5597}" srcOrd="3" destOrd="0" parTransId="{D71D093F-E16D-45AF-8831-464ECB0FE961}" sibTransId="{34BE1930-C2DE-46F9-AE9B-458A75C801E6}"/>
    <dgm:cxn modelId="{D8039E8A-EDE3-4F67-9BE7-3D018994C657}" type="presOf" srcId="{68D5E9A8-7389-4730-8965-A20FA8F63F17}" destId="{89A49859-75C9-4F0A-94D8-33BECC91E8C3}" srcOrd="0" destOrd="0" presId="urn:microsoft.com/office/officeart/2005/8/layout/hList1"/>
    <dgm:cxn modelId="{3F01DEBD-CD08-4AC3-AF16-2EB6AB2394CC}" type="presOf" srcId="{80AAA3D2-FC4F-4B8E-A2C8-AC87478AD47A}" destId="{87476EB7-82FD-431E-9BF5-C46F1F6224D1}" srcOrd="0" destOrd="4" presId="urn:microsoft.com/office/officeart/2005/8/layout/hList1"/>
    <dgm:cxn modelId="{E85B669C-D7C7-4693-93C6-FAB6569B2118}" type="presOf" srcId="{0319DFAD-E7C3-4385-AA83-0F982C1DDC52}" destId="{B5E7301F-96DE-4CF7-BAAC-F45BB828D678}" srcOrd="0" destOrd="1" presId="urn:microsoft.com/office/officeart/2005/8/layout/hList1"/>
    <dgm:cxn modelId="{7838F853-EB14-4F89-B6C2-7941CAAA9890}" type="presOf" srcId="{6E72117F-C61B-4A89-8A9C-AE7AE4EAD762}" destId="{B5E7301F-96DE-4CF7-BAAC-F45BB828D678}" srcOrd="0" destOrd="4" presId="urn:microsoft.com/office/officeart/2005/8/layout/hList1"/>
    <dgm:cxn modelId="{BA14B520-C83A-48B4-A96C-99352116FEA7}" srcId="{0319DFAD-E7C3-4385-AA83-0F982C1DDC52}" destId="{6E72117F-C61B-4A89-8A9C-AE7AE4EAD762}" srcOrd="2" destOrd="0" parTransId="{558FA8C2-A8B3-49C4-B4CB-0DB7E152BDAE}" sibTransId="{95AB49A8-D6DE-456F-91A3-E817416D51A9}"/>
    <dgm:cxn modelId="{1D2C1AAD-36B8-41F0-839F-7E3CC93C273C}" srcId="{0319DFAD-E7C3-4385-AA83-0F982C1DDC52}" destId="{270AB7F9-B8F7-4BA8-9E63-8B098668EC14}" srcOrd="3" destOrd="0" parTransId="{F52F18E3-A5B0-40C3-9458-74E38AC89C75}" sibTransId="{F2E724FA-14BE-47A9-9C6F-460DE45747EC}"/>
    <dgm:cxn modelId="{69475DFB-9FB4-45F6-9447-B04E1C75A94F}" srcId="{F47EFB39-17CE-42EC-934A-418C20F6603D}" destId="{CEC59F3A-7065-41F5-A48F-4A152942BD5C}" srcOrd="0" destOrd="0" parTransId="{453325C0-B3C8-4551-9FCD-091ECE923667}" sibTransId="{DEE231ED-A50F-4622-838A-6D52E829E0A7}"/>
    <dgm:cxn modelId="{AB79AA46-2D75-4449-A2F7-A53F8A0E8972}" srcId="{F47EFB39-17CE-42EC-934A-418C20F6603D}" destId="{84982333-2294-4CC4-8D7B-3CFFD5D969B3}" srcOrd="7" destOrd="0" parTransId="{2B088E9D-7127-4860-909C-29CA20ED7E78}" sibTransId="{DF770C41-9686-4BC0-9F44-2ECDF7CDCD81}"/>
    <dgm:cxn modelId="{C524D52F-C4B0-47E1-8E04-44F978BE1FED}" srcId="{68D5E9A8-7389-4730-8965-A20FA8F63F17}" destId="{B1843334-228D-426E-945F-D8E859FBD003}" srcOrd="1" destOrd="0" parTransId="{027E2EAE-DAF2-4FC9-9313-40CBDA769B92}" sibTransId="{0DF0B39A-C2FE-4F62-811D-7E8C12276337}"/>
    <dgm:cxn modelId="{D872DFAB-681C-4ABE-8C97-F5D462041941}" srcId="{F47EFB39-17CE-42EC-934A-418C20F6603D}" destId="{7F481187-38B5-4878-94D2-363005AF1857}" srcOrd="6" destOrd="0" parTransId="{33BC65BA-443A-43A5-B548-65089C0BE17C}" sibTransId="{CBE078E1-4C79-4F33-9193-D604006AA830}"/>
    <dgm:cxn modelId="{46069F60-C4D6-4C29-B3DE-349AD134EBE6}" srcId="{F47EFB39-17CE-42EC-934A-418C20F6603D}" destId="{F33856EE-944B-4935-87BC-DA49B45DE68D}" srcOrd="5" destOrd="0" parTransId="{2064354C-ECFA-4314-A599-AB2027C3FA29}" sibTransId="{34267FCD-9FBE-45DF-B752-622ACD921A00}"/>
    <dgm:cxn modelId="{384F54FC-84BD-496B-97B7-43580A6533EE}" type="presOf" srcId="{99D51586-084E-4704-972E-6FA6B726999E}" destId="{3C5FA53F-C08A-4270-8EED-5D8A39A17DB9}" srcOrd="0" destOrd="0" presId="urn:microsoft.com/office/officeart/2005/8/layout/hList1"/>
    <dgm:cxn modelId="{DA0EDB74-02D0-43A8-BCFB-1F3B9B018F23}" type="presOf" srcId="{B1843334-228D-426E-945F-D8E859FBD003}" destId="{89A49859-75C9-4F0A-94D8-33BECC91E8C3}" srcOrd="0" destOrd="2" presId="urn:microsoft.com/office/officeart/2005/8/layout/hList1"/>
    <dgm:cxn modelId="{D91C64EA-73D3-4D79-BEEC-8FD5F8CDCF24}" srcId="{F47EFB39-17CE-42EC-934A-418C20F6603D}" destId="{30C03037-3D1F-4BDF-AA59-8CA8EF64A532}" srcOrd="1" destOrd="0" parTransId="{FE09D6B4-5413-4588-93AF-B3094DAEF109}" sibTransId="{72D60685-8008-471E-8D66-626AF43C8B1F}"/>
    <dgm:cxn modelId="{9625F694-EC3A-4FBA-B19B-908F692CC944}" srcId="{68D5E9A8-7389-4730-8965-A20FA8F63F17}" destId="{ABE7AC29-88C7-409F-BAB3-7CF6FD326274}" srcOrd="4" destOrd="0" parTransId="{23F109C7-DFE3-4BB3-BDDD-0C1508630909}" sibTransId="{C7F8B231-7F45-47E9-8C6A-82A02EED8CA3}"/>
    <dgm:cxn modelId="{1E93AB4E-D394-4142-94C8-91FAA43A4387}" type="presOf" srcId="{F47EFB39-17CE-42EC-934A-418C20F6603D}" destId="{7316542E-9C5B-4DC3-89EC-DE502BEC329D}" srcOrd="0" destOrd="0" presId="urn:microsoft.com/office/officeart/2005/8/layout/hList1"/>
    <dgm:cxn modelId="{DCECB9CE-363E-4FA5-B6DE-C3F961179130}" type="presOf" srcId="{84982333-2294-4CC4-8D7B-3CFFD5D969B3}" destId="{87476EB7-82FD-431E-9BF5-C46F1F6224D1}" srcOrd="0" destOrd="7" presId="urn:microsoft.com/office/officeart/2005/8/layout/hList1"/>
    <dgm:cxn modelId="{42D91E71-DC29-42A5-8438-55B59D84B020}" srcId="{F3906C9F-94FB-446D-8B6C-7DD79A052404}" destId="{BDB31657-72CC-420C-B15D-A198FE3D606E}" srcOrd="0" destOrd="0" parTransId="{9EFC0F2E-B8F7-47B6-A801-37A084E519BE}" sibTransId="{1E1711C0-0145-442C-8CC8-7ED91CEF556C}"/>
    <dgm:cxn modelId="{F06F1455-0E6E-40A7-B0C5-308A9FBC55E9}" type="presOf" srcId="{23230311-903E-4416-8894-B3A0BD0F5597}" destId="{89A49859-75C9-4F0A-94D8-33BECC91E8C3}" srcOrd="0" destOrd="4" presId="urn:microsoft.com/office/officeart/2005/8/layout/hList1"/>
    <dgm:cxn modelId="{E8D631EF-546D-49BD-8C82-730E92D55895}" srcId="{68D5E9A8-7389-4730-8965-A20FA8F63F17}" destId="{08D88944-EAE4-43FC-A21A-424CBD4430D5}" srcOrd="5" destOrd="0" parTransId="{86420799-B6A6-43AF-82D5-004BB548F6BC}" sibTransId="{25CCFE79-1CF1-458B-B4B7-D22657B73885}"/>
    <dgm:cxn modelId="{3EA4D05F-CF05-422F-A3BF-C69A61BF9CFB}" type="presOf" srcId="{BDB31657-72CC-420C-B15D-A198FE3D606E}" destId="{B5E7301F-96DE-4CF7-BAAC-F45BB828D678}" srcOrd="0" destOrd="0" presId="urn:microsoft.com/office/officeart/2005/8/layout/hList1"/>
    <dgm:cxn modelId="{C51EDF44-2CE4-4EE1-BFB8-BF6B9D6C9868}" type="presOf" srcId="{270AB7F9-B8F7-4BA8-9E63-8B098668EC14}" destId="{B5E7301F-96DE-4CF7-BAAC-F45BB828D678}" srcOrd="0" destOrd="5" presId="urn:microsoft.com/office/officeart/2005/8/layout/hList1"/>
    <dgm:cxn modelId="{23C9D1F6-49B9-4285-A09D-01BE9CA95D27}" type="presOf" srcId="{F3906C9F-94FB-446D-8B6C-7DD79A052404}" destId="{0E45F0B0-E7CE-41C0-8338-37E6C6E346C0}" srcOrd="0" destOrd="0" presId="urn:microsoft.com/office/officeart/2005/8/layout/hList1"/>
    <dgm:cxn modelId="{46AF2300-C44C-47F8-A831-C7E7E0B952E9}" type="presOf" srcId="{9F7AED04-C938-48B2-8DE7-4DCE578DE00B}" destId="{89A49859-75C9-4F0A-94D8-33BECC91E8C3}" srcOrd="0" destOrd="1" presId="urn:microsoft.com/office/officeart/2005/8/layout/hList1"/>
    <dgm:cxn modelId="{EFA6E7E9-45DD-407D-AE39-314FF44ECD1D}" srcId="{F47EFB39-17CE-42EC-934A-418C20F6603D}" destId="{FFF448B5-2A8F-4B56-B519-E04CC98FD0B3}" srcOrd="2" destOrd="0" parTransId="{58F351E0-9762-4F77-93A0-B15578271B14}" sibTransId="{5D7F4F5F-5E52-4375-8FC9-4A70FD712611}"/>
    <dgm:cxn modelId="{730AA98B-85A7-4E1C-9754-93A01477F00E}" srcId="{F3906C9F-94FB-446D-8B6C-7DD79A052404}" destId="{0319DFAD-E7C3-4385-AA83-0F982C1DDC52}" srcOrd="1" destOrd="0" parTransId="{3146B98F-0C19-4D81-9813-4340381AF37F}" sibTransId="{99D41292-E729-4CA0-8B74-2276745BCACF}"/>
    <dgm:cxn modelId="{4E26D26E-109E-4CDE-B5E7-1C308725C110}" srcId="{F47EFB39-17CE-42EC-934A-418C20F6603D}" destId="{80AAA3D2-FC4F-4B8E-A2C8-AC87478AD47A}" srcOrd="4" destOrd="0" parTransId="{F2CF46FA-5EC2-45AB-9A37-B539652F58D5}" sibTransId="{7B1CFDBF-57D7-4241-8764-5CB0CF359AD6}"/>
    <dgm:cxn modelId="{FDEED8F3-E984-43CD-912E-045EBD5667AA}" type="presOf" srcId="{ABE7AC29-88C7-409F-BAB3-7CF6FD326274}" destId="{89A49859-75C9-4F0A-94D8-33BECC91E8C3}" srcOrd="0" destOrd="5" presId="urn:microsoft.com/office/officeart/2005/8/layout/hList1"/>
    <dgm:cxn modelId="{E8DEFC90-9B28-4E8E-B2D9-9D6522F04C01}" srcId="{09027E5D-8BBC-42F5-9E6A-D71D1B2BFB50}" destId="{68D5E9A8-7389-4730-8965-A20FA8F63F17}" srcOrd="0" destOrd="0" parTransId="{A4A67152-1E93-4C79-ABED-AE2404C3640D}" sibTransId="{D5D4EDEB-1F9D-4628-ABE8-9092A3E75D96}"/>
    <dgm:cxn modelId="{540058C5-392F-4FC2-91B7-57F8128CDB19}" type="presOf" srcId="{30C03037-3D1F-4BDF-AA59-8CA8EF64A532}" destId="{87476EB7-82FD-431E-9BF5-C46F1F6224D1}" srcOrd="0" destOrd="1" presId="urn:microsoft.com/office/officeart/2005/8/layout/hList1"/>
    <dgm:cxn modelId="{982627D5-1164-4303-8B62-B591FE8C7A59}" srcId="{0319DFAD-E7C3-4385-AA83-0F982C1DDC52}" destId="{9DAA9162-A8AE-44B9-B59C-7068862E5D3B}" srcOrd="1" destOrd="0" parTransId="{07F7DC2F-8B5B-4056-B0C9-F6A19562341D}" sibTransId="{7C9E1F20-F003-4095-AC98-2D0E49448E45}"/>
    <dgm:cxn modelId="{B947759E-05CF-409B-9732-EF351C187267}" type="presOf" srcId="{87ACE628-7982-406E-8C8B-430FFC9DB54B}" destId="{89A49859-75C9-4F0A-94D8-33BECC91E8C3}" srcOrd="0" destOrd="3" presId="urn:microsoft.com/office/officeart/2005/8/layout/hList1"/>
    <dgm:cxn modelId="{1AE1DDAA-6A3F-4B03-B48F-C73491EAFE1B}" srcId="{99D51586-084E-4704-972E-6FA6B726999E}" destId="{F3906C9F-94FB-446D-8B6C-7DD79A052404}" srcOrd="1" destOrd="0" parTransId="{6C3681FB-DCE6-460A-B3AC-580597CF1B40}" sibTransId="{4972CC52-B684-4882-9F47-FF2E8007034B}"/>
    <dgm:cxn modelId="{6E91C4D3-0D2C-49D3-9A2D-32F22AB2DD6F}" type="presOf" srcId="{CEC59F3A-7065-41F5-A48F-4A152942BD5C}" destId="{87476EB7-82FD-431E-9BF5-C46F1F6224D1}" srcOrd="0" destOrd="0" presId="urn:microsoft.com/office/officeart/2005/8/layout/hList1"/>
    <dgm:cxn modelId="{198F21EC-E25D-4ECF-9D95-886782271A96}" type="presOf" srcId="{08D88944-EAE4-43FC-A21A-424CBD4430D5}" destId="{89A49859-75C9-4F0A-94D8-33BECC91E8C3}" srcOrd="0" destOrd="6" presId="urn:microsoft.com/office/officeart/2005/8/layout/hList1"/>
    <dgm:cxn modelId="{B872298B-F7CD-4438-ABB5-30A60D3D3136}" srcId="{99D51586-084E-4704-972E-6FA6B726999E}" destId="{09027E5D-8BBC-42F5-9E6A-D71D1B2BFB50}" srcOrd="2" destOrd="0" parTransId="{3A712DEE-1CCC-4615-90FC-B721F0FFD479}" sibTransId="{ECBDBD9F-A284-4876-BE94-5AD16C0B01C9}"/>
    <dgm:cxn modelId="{69B24F0D-DB05-4561-B7FF-28F43D980A20}" type="presOf" srcId="{FFF448B5-2A8F-4B56-B519-E04CC98FD0B3}" destId="{87476EB7-82FD-431E-9BF5-C46F1F6224D1}" srcOrd="0" destOrd="2" presId="urn:microsoft.com/office/officeart/2005/8/layout/hList1"/>
    <dgm:cxn modelId="{02FAD7AF-5AD4-457D-A2E1-4BF137C36C2F}" srcId="{68D5E9A8-7389-4730-8965-A20FA8F63F17}" destId="{87ACE628-7982-406E-8C8B-430FFC9DB54B}" srcOrd="2" destOrd="0" parTransId="{CCA90077-2ACF-4CE3-AA2E-55D2A5963221}" sibTransId="{E337BFBA-BA5E-4C39-8602-E089302CF9C6}"/>
    <dgm:cxn modelId="{A1E55902-F8A6-4D29-9222-AC3BFDA0CDCC}" type="presParOf" srcId="{3C5FA53F-C08A-4270-8EED-5D8A39A17DB9}" destId="{578A95CD-0F50-4C60-B994-7A9ED0FADF47}" srcOrd="0" destOrd="0" presId="urn:microsoft.com/office/officeart/2005/8/layout/hList1"/>
    <dgm:cxn modelId="{05517CF1-0213-49C5-AF1B-FC9CD19946AE}" type="presParOf" srcId="{578A95CD-0F50-4C60-B994-7A9ED0FADF47}" destId="{7316542E-9C5B-4DC3-89EC-DE502BEC329D}" srcOrd="0" destOrd="0" presId="urn:microsoft.com/office/officeart/2005/8/layout/hList1"/>
    <dgm:cxn modelId="{81E3CC53-D1A7-45F7-B552-D48BB0B70788}" type="presParOf" srcId="{578A95CD-0F50-4C60-B994-7A9ED0FADF47}" destId="{87476EB7-82FD-431E-9BF5-C46F1F6224D1}" srcOrd="1" destOrd="0" presId="urn:microsoft.com/office/officeart/2005/8/layout/hList1"/>
    <dgm:cxn modelId="{D69367FE-8AF2-40B8-8CA3-AABEF62116A3}" type="presParOf" srcId="{3C5FA53F-C08A-4270-8EED-5D8A39A17DB9}" destId="{9481BDB6-3DA1-442C-A31A-33DE22F7302B}" srcOrd="1" destOrd="0" presId="urn:microsoft.com/office/officeart/2005/8/layout/hList1"/>
    <dgm:cxn modelId="{054A0F17-4D48-4FC3-B41C-554F723DB5AB}" type="presParOf" srcId="{3C5FA53F-C08A-4270-8EED-5D8A39A17DB9}" destId="{1AF37CE8-5222-4D32-8223-C4F6221BD2A7}" srcOrd="2" destOrd="0" presId="urn:microsoft.com/office/officeart/2005/8/layout/hList1"/>
    <dgm:cxn modelId="{560A511C-5827-4A19-A84F-9A73CDEF71EC}" type="presParOf" srcId="{1AF37CE8-5222-4D32-8223-C4F6221BD2A7}" destId="{0E45F0B0-E7CE-41C0-8338-37E6C6E346C0}" srcOrd="0" destOrd="0" presId="urn:microsoft.com/office/officeart/2005/8/layout/hList1"/>
    <dgm:cxn modelId="{817C7316-AAE3-4C4F-B790-4D071EFAC17A}" type="presParOf" srcId="{1AF37CE8-5222-4D32-8223-C4F6221BD2A7}" destId="{B5E7301F-96DE-4CF7-BAAC-F45BB828D678}" srcOrd="1" destOrd="0" presId="urn:microsoft.com/office/officeart/2005/8/layout/hList1"/>
    <dgm:cxn modelId="{E985067D-1572-4462-94C5-E1B1454F1FD9}" type="presParOf" srcId="{3C5FA53F-C08A-4270-8EED-5D8A39A17DB9}" destId="{E8CE6245-D19F-404A-B1EB-FEF974FDE86F}" srcOrd="3" destOrd="0" presId="urn:microsoft.com/office/officeart/2005/8/layout/hList1"/>
    <dgm:cxn modelId="{EAA4C096-D73F-445F-869A-FFC3DD98343D}" type="presParOf" srcId="{3C5FA53F-C08A-4270-8EED-5D8A39A17DB9}" destId="{659AA6C0-2112-49D8-B751-4ABE9FA3275B}" srcOrd="4" destOrd="0" presId="urn:microsoft.com/office/officeart/2005/8/layout/hList1"/>
    <dgm:cxn modelId="{63F13903-AC64-4E79-A380-9245090E358D}" type="presParOf" srcId="{659AA6C0-2112-49D8-B751-4ABE9FA3275B}" destId="{95EA7D50-D923-4719-BA14-24731323016A}" srcOrd="0" destOrd="0" presId="urn:microsoft.com/office/officeart/2005/8/layout/hList1"/>
    <dgm:cxn modelId="{C03C5A39-FDCA-416F-89CD-F26BFE4BF9A0}" type="presParOf" srcId="{659AA6C0-2112-49D8-B751-4ABE9FA3275B}" destId="{89A49859-75C9-4F0A-94D8-33BECC91E8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DAB0B-8AFB-469C-8167-4BFE51A7272C}">
      <dsp:nvSpPr>
        <dsp:cNvPr id="0" name=""/>
        <dsp:cNvSpPr/>
      </dsp:nvSpPr>
      <dsp:spPr>
        <a:xfrm>
          <a:off x="1073651" y="2216107"/>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Platform</a:t>
          </a:r>
        </a:p>
        <a:p>
          <a:pPr lvl="0" algn="ctr" defTabSz="711200">
            <a:lnSpc>
              <a:spcPct val="90000"/>
            </a:lnSpc>
            <a:spcBef>
              <a:spcPct val="0"/>
            </a:spcBef>
            <a:spcAft>
              <a:spcPct val="35000"/>
            </a:spcAft>
          </a:pPr>
          <a:r>
            <a:rPr lang="en-US" sz="1600" kern="1200" dirty="0"/>
            <a:t>Navigator</a:t>
          </a:r>
        </a:p>
      </dsp:txBody>
      <dsp:txXfrm>
        <a:off x="1094208" y="2236664"/>
        <a:ext cx="1362602" cy="660744"/>
      </dsp:txXfrm>
    </dsp:sp>
    <dsp:sp modelId="{A773B9A7-F941-4DB8-AE83-3DA6AE636DBB}">
      <dsp:nvSpPr>
        <dsp:cNvPr id="0" name=""/>
        <dsp:cNvSpPr/>
      </dsp:nvSpPr>
      <dsp:spPr>
        <a:xfrm rot="17127572">
          <a:off x="1703039" y="1539547"/>
          <a:ext cx="2111489" cy="19885"/>
        </a:xfrm>
        <a:custGeom>
          <a:avLst/>
          <a:gdLst/>
          <a:ahLst/>
          <a:cxnLst/>
          <a:rect l="0" t="0" r="0" b="0"/>
          <a:pathLst>
            <a:path>
              <a:moveTo>
                <a:pt x="0" y="9942"/>
              </a:moveTo>
              <a:lnTo>
                <a:pt x="2111489"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705997" y="1496702"/>
        <a:ext cx="105574" cy="105574"/>
      </dsp:txXfrm>
    </dsp:sp>
    <dsp:sp modelId="{1962CF83-6F93-48AB-89F4-C35A246F02AB}">
      <dsp:nvSpPr>
        <dsp:cNvPr id="0" name=""/>
        <dsp:cNvSpPr/>
      </dsp:nvSpPr>
      <dsp:spPr>
        <a:xfrm>
          <a:off x="3040201" y="181014"/>
          <a:ext cx="1403716" cy="701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Disability Management</a:t>
          </a:r>
        </a:p>
      </dsp:txBody>
      <dsp:txXfrm>
        <a:off x="3060758" y="201571"/>
        <a:ext cx="1362602" cy="660744"/>
      </dsp:txXfrm>
    </dsp:sp>
    <dsp:sp modelId="{D0BD889D-869B-4DA4-B6B7-7251581C0815}">
      <dsp:nvSpPr>
        <dsp:cNvPr id="0" name=""/>
        <dsp:cNvSpPr/>
      </dsp:nvSpPr>
      <dsp:spPr>
        <a:xfrm rot="17615570">
          <a:off x="2077561" y="1946210"/>
          <a:ext cx="1333205" cy="19885"/>
        </a:xfrm>
        <a:custGeom>
          <a:avLst/>
          <a:gdLst/>
          <a:ahLst/>
          <a:cxnLst/>
          <a:rect l="0" t="0" r="0" b="0"/>
          <a:pathLst>
            <a:path>
              <a:moveTo>
                <a:pt x="0" y="9942"/>
              </a:moveTo>
              <a:lnTo>
                <a:pt x="1333205"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10834" y="1922823"/>
        <a:ext cx="66660" cy="66660"/>
      </dsp:txXfrm>
    </dsp:sp>
    <dsp:sp modelId="{610F2AC9-9DFE-4F22-A060-DFEDFC878A92}">
      <dsp:nvSpPr>
        <dsp:cNvPr id="0" name=""/>
        <dsp:cNvSpPr/>
      </dsp:nvSpPr>
      <dsp:spPr>
        <a:xfrm>
          <a:off x="3010961" y="994341"/>
          <a:ext cx="1403716" cy="701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Financial</a:t>
          </a:r>
        </a:p>
      </dsp:txBody>
      <dsp:txXfrm>
        <a:off x="3031518" y="1014898"/>
        <a:ext cx="1362602" cy="660744"/>
      </dsp:txXfrm>
    </dsp:sp>
    <dsp:sp modelId="{0C891A0E-84C8-4594-9729-3D18546C4A44}">
      <dsp:nvSpPr>
        <dsp:cNvPr id="0" name=""/>
        <dsp:cNvSpPr/>
      </dsp:nvSpPr>
      <dsp:spPr>
        <a:xfrm rot="19381558">
          <a:off x="2411517" y="2360142"/>
          <a:ext cx="654920" cy="19885"/>
        </a:xfrm>
        <a:custGeom>
          <a:avLst/>
          <a:gdLst/>
          <a:ahLst/>
          <a:cxnLst/>
          <a:rect l="0" t="0" r="0" b="0"/>
          <a:pathLst>
            <a:path>
              <a:moveTo>
                <a:pt x="0" y="9942"/>
              </a:moveTo>
              <a:lnTo>
                <a:pt x="654920"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22604" y="2353711"/>
        <a:ext cx="32746" cy="32746"/>
      </dsp:txXfrm>
    </dsp:sp>
    <dsp:sp modelId="{6E4BB4EA-733E-4541-8BCE-8DD7460C1A31}">
      <dsp:nvSpPr>
        <dsp:cNvPr id="0" name=""/>
        <dsp:cNvSpPr/>
      </dsp:nvSpPr>
      <dsp:spPr>
        <a:xfrm>
          <a:off x="3000588" y="1822203"/>
          <a:ext cx="1403716" cy="701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HR Support</a:t>
          </a:r>
        </a:p>
      </dsp:txBody>
      <dsp:txXfrm>
        <a:off x="3021145" y="1842760"/>
        <a:ext cx="1362602" cy="660744"/>
      </dsp:txXfrm>
    </dsp:sp>
    <dsp:sp modelId="{0B9416E7-15D4-4311-B1CB-51818DBEF7FC}">
      <dsp:nvSpPr>
        <dsp:cNvPr id="0" name=""/>
        <dsp:cNvSpPr/>
      </dsp:nvSpPr>
      <dsp:spPr>
        <a:xfrm rot="21519955">
          <a:off x="4404232" y="2157006"/>
          <a:ext cx="531169" cy="19885"/>
        </a:xfrm>
        <a:custGeom>
          <a:avLst/>
          <a:gdLst/>
          <a:ahLst/>
          <a:cxnLst/>
          <a:rect l="0" t="0" r="0" b="0"/>
          <a:pathLst>
            <a:path>
              <a:moveTo>
                <a:pt x="0" y="9942"/>
              </a:moveTo>
              <a:lnTo>
                <a:pt x="531169"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6538" y="2153670"/>
        <a:ext cx="26558" cy="26558"/>
      </dsp:txXfrm>
    </dsp:sp>
    <dsp:sp modelId="{FD0988AD-6E63-480A-AFD8-E41BE6DC8233}">
      <dsp:nvSpPr>
        <dsp:cNvPr id="0" name=""/>
        <dsp:cNvSpPr/>
      </dsp:nvSpPr>
      <dsp:spPr>
        <a:xfrm>
          <a:off x="4935330" y="1809837"/>
          <a:ext cx="1403716" cy="701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Absence Management </a:t>
          </a:r>
        </a:p>
      </dsp:txBody>
      <dsp:txXfrm>
        <a:off x="4955887" y="1830394"/>
        <a:ext cx="1362602" cy="660744"/>
      </dsp:txXfrm>
    </dsp:sp>
    <dsp:sp modelId="{653BE1E0-59A8-411E-B963-4E6774903F62}">
      <dsp:nvSpPr>
        <dsp:cNvPr id="0" name=""/>
        <dsp:cNvSpPr/>
      </dsp:nvSpPr>
      <dsp:spPr>
        <a:xfrm rot="2327884">
          <a:off x="2403303" y="2767419"/>
          <a:ext cx="671348" cy="19885"/>
        </a:xfrm>
        <a:custGeom>
          <a:avLst/>
          <a:gdLst/>
          <a:ahLst/>
          <a:cxnLst/>
          <a:rect l="0" t="0" r="0" b="0"/>
          <a:pathLst>
            <a:path>
              <a:moveTo>
                <a:pt x="0" y="9942"/>
              </a:moveTo>
              <a:lnTo>
                <a:pt x="671348"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22194" y="2760578"/>
        <a:ext cx="33567" cy="33567"/>
      </dsp:txXfrm>
    </dsp:sp>
    <dsp:sp modelId="{F0879D8F-62F8-4D28-B67F-73A7259DB0C2}">
      <dsp:nvSpPr>
        <dsp:cNvPr id="0" name=""/>
        <dsp:cNvSpPr/>
      </dsp:nvSpPr>
      <dsp:spPr>
        <a:xfrm>
          <a:off x="3000588" y="2636759"/>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Wellness</a:t>
          </a:r>
        </a:p>
      </dsp:txBody>
      <dsp:txXfrm>
        <a:off x="3021145" y="2657316"/>
        <a:ext cx="1362602" cy="660744"/>
      </dsp:txXfrm>
    </dsp:sp>
    <dsp:sp modelId="{FDA3E7A9-A65B-47D4-AADF-EDA3BF520CC7}">
      <dsp:nvSpPr>
        <dsp:cNvPr id="0" name=""/>
        <dsp:cNvSpPr/>
      </dsp:nvSpPr>
      <dsp:spPr>
        <a:xfrm rot="4052092">
          <a:off x="2047461" y="3200069"/>
          <a:ext cx="1391553" cy="19885"/>
        </a:xfrm>
        <a:custGeom>
          <a:avLst/>
          <a:gdLst/>
          <a:ahLst/>
          <a:cxnLst/>
          <a:rect l="0" t="0" r="0" b="0"/>
          <a:pathLst>
            <a:path>
              <a:moveTo>
                <a:pt x="0" y="9942"/>
              </a:moveTo>
              <a:lnTo>
                <a:pt x="1391553"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708449" y="3175223"/>
        <a:ext cx="69577" cy="69577"/>
      </dsp:txXfrm>
    </dsp:sp>
    <dsp:sp modelId="{BDCCCC96-2E4C-447C-9C23-48CEC4D00717}">
      <dsp:nvSpPr>
        <dsp:cNvPr id="0" name=""/>
        <dsp:cNvSpPr/>
      </dsp:nvSpPr>
      <dsp:spPr>
        <a:xfrm>
          <a:off x="3009108" y="3502059"/>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Organizational Health Consulting</a:t>
          </a:r>
        </a:p>
      </dsp:txBody>
      <dsp:txXfrm>
        <a:off x="3029665" y="3522616"/>
        <a:ext cx="1362602" cy="660744"/>
      </dsp:txXfrm>
    </dsp:sp>
    <dsp:sp modelId="{875376F8-38F1-46B8-843F-2E906B1E3880}">
      <dsp:nvSpPr>
        <dsp:cNvPr id="0" name=""/>
        <dsp:cNvSpPr/>
      </dsp:nvSpPr>
      <dsp:spPr>
        <a:xfrm rot="4549890">
          <a:off x="1657310" y="3609905"/>
          <a:ext cx="2171686" cy="19885"/>
        </a:xfrm>
        <a:custGeom>
          <a:avLst/>
          <a:gdLst/>
          <a:ahLst/>
          <a:cxnLst/>
          <a:rect l="0" t="0" r="0" b="0"/>
          <a:pathLst>
            <a:path>
              <a:moveTo>
                <a:pt x="0" y="9942"/>
              </a:moveTo>
              <a:lnTo>
                <a:pt x="2171686"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2688861" y="3565556"/>
        <a:ext cx="108584" cy="108584"/>
      </dsp:txXfrm>
    </dsp:sp>
    <dsp:sp modelId="{F61EEF77-72C9-4774-A850-38263E014279}">
      <dsp:nvSpPr>
        <dsp:cNvPr id="0" name=""/>
        <dsp:cNvSpPr/>
      </dsp:nvSpPr>
      <dsp:spPr>
        <a:xfrm>
          <a:off x="3008940" y="4321731"/>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Mental Health</a:t>
          </a:r>
        </a:p>
      </dsp:txBody>
      <dsp:txXfrm>
        <a:off x="3029497" y="4342288"/>
        <a:ext cx="1362602" cy="660744"/>
      </dsp:txXfrm>
    </dsp:sp>
    <dsp:sp modelId="{036C0EB2-4A88-4926-8DE2-136796BBAA7E}">
      <dsp:nvSpPr>
        <dsp:cNvPr id="0" name=""/>
        <dsp:cNvSpPr/>
      </dsp:nvSpPr>
      <dsp:spPr>
        <a:xfrm rot="17751543">
          <a:off x="4068518" y="4113485"/>
          <a:ext cx="1220692" cy="19885"/>
        </a:xfrm>
        <a:custGeom>
          <a:avLst/>
          <a:gdLst/>
          <a:ahLst/>
          <a:cxnLst/>
          <a:rect l="0" t="0" r="0" b="0"/>
          <a:pathLst>
            <a:path>
              <a:moveTo>
                <a:pt x="0" y="9942"/>
              </a:moveTo>
              <a:lnTo>
                <a:pt x="1220692"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48347" y="4092910"/>
        <a:ext cx="61034" cy="61034"/>
      </dsp:txXfrm>
    </dsp:sp>
    <dsp:sp modelId="{039C09BD-B31D-4FA6-89F7-63D74F6B4616}">
      <dsp:nvSpPr>
        <dsp:cNvPr id="0" name=""/>
        <dsp:cNvSpPr/>
      </dsp:nvSpPr>
      <dsp:spPr>
        <a:xfrm>
          <a:off x="4945072" y="3223267"/>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EAP</a:t>
          </a:r>
        </a:p>
      </dsp:txBody>
      <dsp:txXfrm>
        <a:off x="4965629" y="3243824"/>
        <a:ext cx="1362602" cy="660744"/>
      </dsp:txXfrm>
    </dsp:sp>
    <dsp:sp modelId="{6AEBA64E-7117-4571-8438-80D8FC5FCA90}">
      <dsp:nvSpPr>
        <dsp:cNvPr id="0" name=""/>
        <dsp:cNvSpPr/>
      </dsp:nvSpPr>
      <dsp:spPr>
        <a:xfrm rot="18336726">
          <a:off x="6147399" y="3172290"/>
          <a:ext cx="964265" cy="19885"/>
        </a:xfrm>
        <a:custGeom>
          <a:avLst/>
          <a:gdLst/>
          <a:ahLst/>
          <a:cxnLst/>
          <a:rect l="0" t="0" r="0" b="0"/>
          <a:pathLst>
            <a:path>
              <a:moveTo>
                <a:pt x="0" y="9942"/>
              </a:moveTo>
              <a:lnTo>
                <a:pt x="964265"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05425" y="3158126"/>
        <a:ext cx="48213" cy="48213"/>
      </dsp:txXfrm>
    </dsp:sp>
    <dsp:sp modelId="{20D35986-9CFC-4BD3-A990-08A4974347CE}">
      <dsp:nvSpPr>
        <dsp:cNvPr id="0" name=""/>
        <dsp:cNvSpPr/>
      </dsp:nvSpPr>
      <dsp:spPr>
        <a:xfrm>
          <a:off x="6910274" y="2439340"/>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Organizational Health Counselling</a:t>
          </a:r>
        </a:p>
      </dsp:txBody>
      <dsp:txXfrm>
        <a:off x="6930831" y="2459897"/>
        <a:ext cx="1362602" cy="660744"/>
      </dsp:txXfrm>
    </dsp:sp>
    <dsp:sp modelId="{152E2415-4BAD-4189-A535-C03C11AD3D08}">
      <dsp:nvSpPr>
        <dsp:cNvPr id="0" name=""/>
        <dsp:cNvSpPr/>
      </dsp:nvSpPr>
      <dsp:spPr>
        <a:xfrm rot="36482">
          <a:off x="6348772" y="3567232"/>
          <a:ext cx="561518" cy="19885"/>
        </a:xfrm>
        <a:custGeom>
          <a:avLst/>
          <a:gdLst/>
          <a:ahLst/>
          <a:cxnLst/>
          <a:rect l="0" t="0" r="0" b="0"/>
          <a:pathLst>
            <a:path>
              <a:moveTo>
                <a:pt x="0" y="9942"/>
              </a:moveTo>
              <a:lnTo>
                <a:pt x="561518"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15493" y="3563137"/>
        <a:ext cx="28075" cy="28075"/>
      </dsp:txXfrm>
    </dsp:sp>
    <dsp:sp modelId="{8E8DB934-5D84-4EFA-A154-AD1C49F53D8F}">
      <dsp:nvSpPr>
        <dsp:cNvPr id="0" name=""/>
        <dsp:cNvSpPr/>
      </dsp:nvSpPr>
      <dsp:spPr>
        <a:xfrm>
          <a:off x="6910274" y="3229225"/>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Addictions</a:t>
          </a:r>
        </a:p>
      </dsp:txBody>
      <dsp:txXfrm>
        <a:off x="6930831" y="3249782"/>
        <a:ext cx="1362602" cy="660744"/>
      </dsp:txXfrm>
    </dsp:sp>
    <dsp:sp modelId="{B71A9529-D564-4852-82AD-9649F59EB188}">
      <dsp:nvSpPr>
        <dsp:cNvPr id="0" name=""/>
        <dsp:cNvSpPr/>
      </dsp:nvSpPr>
      <dsp:spPr>
        <a:xfrm rot="3275583">
          <a:off x="6144973" y="3959196"/>
          <a:ext cx="969115" cy="19885"/>
        </a:xfrm>
        <a:custGeom>
          <a:avLst/>
          <a:gdLst/>
          <a:ahLst/>
          <a:cxnLst/>
          <a:rect l="0" t="0" r="0" b="0"/>
          <a:pathLst>
            <a:path>
              <a:moveTo>
                <a:pt x="0" y="9942"/>
              </a:moveTo>
              <a:lnTo>
                <a:pt x="969115"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605303" y="3944910"/>
        <a:ext cx="48455" cy="48455"/>
      </dsp:txXfrm>
    </dsp:sp>
    <dsp:sp modelId="{D0F8B148-4247-496D-9D54-42300D492536}">
      <dsp:nvSpPr>
        <dsp:cNvPr id="0" name=""/>
        <dsp:cNvSpPr/>
      </dsp:nvSpPr>
      <dsp:spPr>
        <a:xfrm>
          <a:off x="6910274" y="4013152"/>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Life-Family</a:t>
          </a:r>
        </a:p>
      </dsp:txBody>
      <dsp:txXfrm>
        <a:off x="6930831" y="4033709"/>
        <a:ext cx="1362602" cy="660744"/>
      </dsp:txXfrm>
    </dsp:sp>
    <dsp:sp modelId="{45E6FA4C-4D7D-41CF-9AD7-4FCE593EB906}">
      <dsp:nvSpPr>
        <dsp:cNvPr id="0" name=""/>
        <dsp:cNvSpPr/>
      </dsp:nvSpPr>
      <dsp:spPr>
        <a:xfrm rot="19878804">
          <a:off x="4375410" y="4517053"/>
          <a:ext cx="606908" cy="19885"/>
        </a:xfrm>
        <a:custGeom>
          <a:avLst/>
          <a:gdLst/>
          <a:ahLst/>
          <a:cxnLst/>
          <a:rect l="0" t="0" r="0" b="0"/>
          <a:pathLst>
            <a:path>
              <a:moveTo>
                <a:pt x="0" y="9942"/>
              </a:moveTo>
              <a:lnTo>
                <a:pt x="606908"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3691" y="4511823"/>
        <a:ext cx="30345" cy="30345"/>
      </dsp:txXfrm>
    </dsp:sp>
    <dsp:sp modelId="{A725F267-11CD-4736-8BDE-C5955B445394}">
      <dsp:nvSpPr>
        <dsp:cNvPr id="0" name=""/>
        <dsp:cNvSpPr/>
      </dsp:nvSpPr>
      <dsp:spPr>
        <a:xfrm>
          <a:off x="4945072" y="4030403"/>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ICBT</a:t>
          </a:r>
        </a:p>
      </dsp:txBody>
      <dsp:txXfrm>
        <a:off x="4965629" y="4050960"/>
        <a:ext cx="1362602" cy="660744"/>
      </dsp:txXfrm>
    </dsp:sp>
    <dsp:sp modelId="{6BB634EE-5FBE-4871-914B-4C9517ED8C05}">
      <dsp:nvSpPr>
        <dsp:cNvPr id="0" name=""/>
        <dsp:cNvSpPr/>
      </dsp:nvSpPr>
      <dsp:spPr>
        <a:xfrm rot="2665280">
          <a:off x="4306135" y="4923601"/>
          <a:ext cx="745458" cy="19885"/>
        </a:xfrm>
        <a:custGeom>
          <a:avLst/>
          <a:gdLst/>
          <a:ahLst/>
          <a:cxnLst/>
          <a:rect l="0" t="0" r="0" b="0"/>
          <a:pathLst>
            <a:path>
              <a:moveTo>
                <a:pt x="0" y="9942"/>
              </a:moveTo>
              <a:lnTo>
                <a:pt x="745458"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0228" y="4914907"/>
        <a:ext cx="37272" cy="37272"/>
      </dsp:txXfrm>
    </dsp:sp>
    <dsp:sp modelId="{DCD929D7-56AA-45EE-9522-D5A2B253478D}">
      <dsp:nvSpPr>
        <dsp:cNvPr id="0" name=""/>
        <dsp:cNvSpPr/>
      </dsp:nvSpPr>
      <dsp:spPr>
        <a:xfrm>
          <a:off x="4945072" y="4843499"/>
          <a:ext cx="1403716" cy="701858"/>
        </a:xfrm>
        <a:prstGeom prst="roundRect">
          <a:avLst>
            <a:gd name="adj" fmla="val 10000"/>
          </a:avLst>
        </a:prstGeom>
        <a:solidFill>
          <a:schemeClr val="accen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Mindfulness</a:t>
          </a:r>
        </a:p>
      </dsp:txBody>
      <dsp:txXfrm>
        <a:off x="4965629" y="4864056"/>
        <a:ext cx="1362602" cy="660744"/>
      </dsp:txXfrm>
    </dsp:sp>
    <dsp:sp modelId="{75F3D69E-A7F6-4E0A-B9AD-46FE094326E2}">
      <dsp:nvSpPr>
        <dsp:cNvPr id="0" name=""/>
        <dsp:cNvSpPr/>
      </dsp:nvSpPr>
      <dsp:spPr>
        <a:xfrm rot="4806225">
          <a:off x="1200689" y="4075785"/>
          <a:ext cx="3083259" cy="19885"/>
        </a:xfrm>
        <a:custGeom>
          <a:avLst/>
          <a:gdLst/>
          <a:ahLst/>
          <a:cxnLst/>
          <a:rect l="0" t="0" r="0" b="0"/>
          <a:pathLst>
            <a:path>
              <a:moveTo>
                <a:pt x="0" y="9942"/>
              </a:moveTo>
              <a:lnTo>
                <a:pt x="3083259" y="99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a:off x="2665237" y="4008646"/>
        <a:ext cx="154162" cy="154162"/>
      </dsp:txXfrm>
    </dsp:sp>
    <dsp:sp modelId="{40E3B0CE-5BB1-46B7-94E3-5E44485B3C29}">
      <dsp:nvSpPr>
        <dsp:cNvPr id="0" name=""/>
        <dsp:cNvSpPr/>
      </dsp:nvSpPr>
      <dsp:spPr>
        <a:xfrm>
          <a:off x="3007270" y="5253489"/>
          <a:ext cx="1403716" cy="701858"/>
        </a:xfrm>
        <a:prstGeom prst="roundRect">
          <a:avLst>
            <a:gd name="adj" fmla="val 10000"/>
          </a:avLst>
        </a:prstGeom>
        <a:solidFill>
          <a:srgbClr val="92D050"/>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Telemedicine</a:t>
          </a:r>
        </a:p>
      </dsp:txBody>
      <dsp:txXfrm>
        <a:off x="3027827" y="5274046"/>
        <a:ext cx="1362602" cy="660744"/>
      </dsp:txXfrm>
    </dsp:sp>
    <dsp:sp modelId="{7A957BB6-0A62-46FC-9749-B6E696D863AA}">
      <dsp:nvSpPr>
        <dsp:cNvPr id="0" name=""/>
        <dsp:cNvSpPr/>
      </dsp:nvSpPr>
      <dsp:spPr>
        <a:xfrm rot="2198070">
          <a:off x="4345248" y="5793049"/>
          <a:ext cx="665562" cy="19885"/>
        </a:xfrm>
        <a:custGeom>
          <a:avLst/>
          <a:gdLst/>
          <a:ahLst/>
          <a:cxnLst/>
          <a:rect l="0" t="0" r="0" b="0"/>
          <a:pathLst>
            <a:path>
              <a:moveTo>
                <a:pt x="0" y="9942"/>
              </a:moveTo>
              <a:lnTo>
                <a:pt x="665562" y="99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61390" y="5786353"/>
        <a:ext cx="33278" cy="33278"/>
      </dsp:txXfrm>
    </dsp:sp>
    <dsp:sp modelId="{35864FD1-B414-417D-A129-D597D55EC3F2}">
      <dsp:nvSpPr>
        <dsp:cNvPr id="0" name=""/>
        <dsp:cNvSpPr/>
      </dsp:nvSpPr>
      <dsp:spPr>
        <a:xfrm>
          <a:off x="4945072" y="5650636"/>
          <a:ext cx="1403716" cy="701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Pharmacy</a:t>
          </a:r>
        </a:p>
      </dsp:txBody>
      <dsp:txXfrm>
        <a:off x="4965629" y="5671193"/>
        <a:ext cx="1362602" cy="660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8" tIns="46584" rIns="93168" bIns="46584" rtlCol="0"/>
          <a:lstStyle>
            <a:lvl1pPr algn="r">
              <a:defRPr sz="1200"/>
            </a:lvl1pPr>
          </a:lstStyle>
          <a:p>
            <a:fld id="{2DC860D3-DD36-4217-AAA7-1F142548E26C}" type="datetimeFigureOut">
              <a:rPr lang="en-US" smtClean="0"/>
              <a:t>3/19/2020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8" tIns="46584" rIns="93168" bIns="46584" rtlCol="0" anchor="b"/>
          <a:lstStyle>
            <a:lvl1pPr algn="r">
              <a:defRPr sz="1200"/>
            </a:lvl1pPr>
          </a:lstStyle>
          <a:p>
            <a:fld id="{11C8A19F-B9D7-4AF0-BACC-B2EEAA448648}" type="slidenum">
              <a:rPr lang="en-US" smtClean="0"/>
              <a:t>‹#›</a:t>
            </a:fld>
            <a:endParaRPr lang="en-US"/>
          </a:p>
        </p:txBody>
      </p:sp>
    </p:spTree>
    <p:extLst>
      <p:ext uri="{BB962C8B-B14F-4D97-AF65-F5344CB8AC3E}">
        <p14:creationId xmlns:p14="http://schemas.microsoft.com/office/powerpoint/2010/main" val="117749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1</a:t>
            </a:fld>
            <a:endParaRPr lang="en-US"/>
          </a:p>
        </p:txBody>
      </p:sp>
    </p:spTree>
    <p:extLst>
      <p:ext uri="{BB962C8B-B14F-4D97-AF65-F5344CB8AC3E}">
        <p14:creationId xmlns:p14="http://schemas.microsoft.com/office/powerpoint/2010/main" val="3484498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altLang="en-US" dirty="0">
                <a:latin typeface="Arial" panose="020B0604020202020204" pitchFamily="34" charset="0"/>
                <a:ea typeface="Calibri" panose="020F0502020204030204" pitchFamily="34" charset="0"/>
              </a:rPr>
              <a:t>Based on the aggregate amount of members that have signed up through HUB, a volume discount will be applied across the rates in the table above for HUB clients. If the threshold is met mid-billing cycle, this new rate will take into effect in the next billing cycle.</a:t>
            </a:r>
          </a:p>
          <a:p>
            <a:pPr defTabSz="912937">
              <a:defRPr/>
            </a:pPr>
            <a:endParaRPr lang="en-US" altLang="en-US" dirty="0">
              <a:latin typeface="Arial" panose="020B0604020202020204" pitchFamily="34" charset="0"/>
              <a:ea typeface="Calibri" panose="020F0502020204030204" pitchFamily="34" charset="0"/>
            </a:endParaRPr>
          </a:p>
          <a:p>
            <a:r>
              <a:rPr lang="en-US" b="1" dirty="0">
                <a:latin typeface="Calibri" panose="020F0502020204030204" pitchFamily="34" charset="0"/>
              </a:rPr>
              <a:t>Volume Discount	</a:t>
            </a:r>
            <a:endParaRPr lang="en-US" dirty="0">
              <a:latin typeface="Calibri" panose="020F0502020204030204" pitchFamily="34" charset="0"/>
            </a:endParaRPr>
          </a:p>
          <a:p>
            <a:endParaRPr lang="en-US" dirty="0">
              <a:latin typeface="Calibri" panose="020F0502020204030204" pitchFamily="34" charset="0"/>
            </a:endParaRPr>
          </a:p>
          <a:p>
            <a:r>
              <a:rPr lang="en-US" b="1" dirty="0">
                <a:latin typeface="Calibri" panose="020F0502020204030204" pitchFamily="34" charset="0"/>
              </a:rPr>
              <a:t>Total number of HUB members	HUB Member Discount	</a:t>
            </a:r>
            <a:endParaRPr lang="en-US" sz="1600" dirty="0">
              <a:latin typeface="Calibri" panose="020F0502020204030204" pitchFamily="34" charset="0"/>
            </a:endParaRPr>
          </a:p>
          <a:p>
            <a:r>
              <a:rPr lang="en-US" dirty="0">
                <a:latin typeface="Calibri" panose="020F0502020204030204" pitchFamily="34" charset="0"/>
              </a:rPr>
              <a:t>Above 30,000				5%	</a:t>
            </a:r>
            <a:endParaRPr lang="en-US" sz="1600" dirty="0">
              <a:latin typeface="Calibri" panose="020F0502020204030204" pitchFamily="34" charset="0"/>
            </a:endParaRPr>
          </a:p>
          <a:p>
            <a:r>
              <a:rPr lang="en-US" dirty="0">
                <a:latin typeface="Calibri" panose="020F0502020204030204" pitchFamily="34" charset="0"/>
              </a:rPr>
              <a:t>Above 150,000				8%</a:t>
            </a:r>
            <a:endParaRPr lang="en-US" dirty="0"/>
          </a:p>
          <a:p>
            <a:pPr defTabSz="912937">
              <a:defRPr/>
            </a:pPr>
            <a:endParaRPr lang="en-US" altLang="en-US" dirty="0">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14</a:t>
            </a:fld>
            <a:endParaRPr lang="en-US"/>
          </a:p>
        </p:txBody>
      </p:sp>
    </p:spTree>
    <p:extLst>
      <p:ext uri="{BB962C8B-B14F-4D97-AF65-F5344CB8AC3E}">
        <p14:creationId xmlns:p14="http://schemas.microsoft.com/office/powerpoint/2010/main" val="1279452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altLang="en-US" dirty="0">
                <a:latin typeface="Arial" panose="020B0604020202020204" pitchFamily="34" charset="0"/>
                <a:ea typeface="Calibri" panose="020F0502020204030204" pitchFamily="34" charset="0"/>
              </a:rPr>
              <a:t>Based on the aggregate amount of members that have signed up through HUB, a volume discount will be applied across the rates in the table above for HUB clients. If the threshold is met mid-billing cycle, this new rate will take into effect in the next billing cycle.</a:t>
            </a:r>
          </a:p>
          <a:p>
            <a:endParaRPr lang="en-US" b="1" dirty="0">
              <a:latin typeface="Calibri" panose="020F0502020204030204" pitchFamily="34" charset="0"/>
            </a:endParaRPr>
          </a:p>
          <a:p>
            <a:r>
              <a:rPr lang="en-US" b="1" dirty="0">
                <a:latin typeface="Calibri" panose="020F0502020204030204" pitchFamily="34" charset="0"/>
              </a:rPr>
              <a:t>Volume Discount	</a:t>
            </a:r>
            <a:endParaRPr lang="en-US" dirty="0">
              <a:latin typeface="Calibri" panose="020F0502020204030204" pitchFamily="34" charset="0"/>
            </a:endParaRPr>
          </a:p>
          <a:p>
            <a:endParaRPr lang="en-US" dirty="0">
              <a:latin typeface="Calibri" panose="020F0502020204030204" pitchFamily="34" charset="0"/>
            </a:endParaRPr>
          </a:p>
          <a:p>
            <a:r>
              <a:rPr lang="en-US" b="1" dirty="0">
                <a:latin typeface="Calibri" panose="020F0502020204030204" pitchFamily="34" charset="0"/>
              </a:rPr>
              <a:t>Total number of HUB members	HUB Member Discount	</a:t>
            </a:r>
            <a:endParaRPr lang="en-US" sz="1600" dirty="0">
              <a:latin typeface="Calibri" panose="020F0502020204030204" pitchFamily="34" charset="0"/>
            </a:endParaRPr>
          </a:p>
          <a:p>
            <a:r>
              <a:rPr lang="en-US" dirty="0">
                <a:latin typeface="Calibri" panose="020F0502020204030204" pitchFamily="34" charset="0"/>
              </a:rPr>
              <a:t>Above 30,000				5%	</a:t>
            </a:r>
            <a:endParaRPr lang="en-US" sz="1600" dirty="0">
              <a:latin typeface="Calibri" panose="020F0502020204030204" pitchFamily="34" charset="0"/>
            </a:endParaRPr>
          </a:p>
          <a:p>
            <a:r>
              <a:rPr lang="en-US" dirty="0">
                <a:latin typeface="Calibri" panose="020F0502020204030204" pitchFamily="34" charset="0"/>
              </a:rPr>
              <a:t>Above 150,000				8%</a:t>
            </a:r>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15</a:t>
            </a:fld>
            <a:endParaRPr lang="en-US"/>
          </a:p>
        </p:txBody>
      </p:sp>
    </p:spTree>
    <p:extLst>
      <p:ext uri="{BB962C8B-B14F-4D97-AF65-F5344CB8AC3E}">
        <p14:creationId xmlns:p14="http://schemas.microsoft.com/office/powerpoint/2010/main" val="407323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16</a:t>
            </a:fld>
            <a:endParaRPr lang="en-US"/>
          </a:p>
        </p:txBody>
      </p:sp>
    </p:spTree>
    <p:extLst>
      <p:ext uri="{BB962C8B-B14F-4D97-AF65-F5344CB8AC3E}">
        <p14:creationId xmlns:p14="http://schemas.microsoft.com/office/powerpoint/2010/main" val="1397352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dirty="0"/>
          </a:p>
        </p:txBody>
      </p:sp>
    </p:spTree>
    <p:extLst>
      <p:ext uri="{BB962C8B-B14F-4D97-AF65-F5344CB8AC3E}">
        <p14:creationId xmlns:p14="http://schemas.microsoft.com/office/powerpoint/2010/main" val="142635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68336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8A19F-B9D7-4AF0-BACC-B2EEAA448648}" type="slidenum">
              <a:rPr lang="en-US" smtClean="0"/>
              <a:t>19</a:t>
            </a:fld>
            <a:endParaRPr lang="en-US"/>
          </a:p>
        </p:txBody>
      </p:sp>
    </p:spTree>
    <p:extLst>
      <p:ext uri="{BB962C8B-B14F-4D97-AF65-F5344CB8AC3E}">
        <p14:creationId xmlns:p14="http://schemas.microsoft.com/office/powerpoint/2010/main" val="142835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r>
              <a:rPr lang="en-US" dirty="0" smtClean="0"/>
              <a:t>10% commission and HUB </a:t>
            </a:r>
            <a:r>
              <a:rPr lang="en-US" smtClean="0"/>
              <a:t>admin fee, </a:t>
            </a:r>
            <a:r>
              <a:rPr lang="en-US" dirty="0" smtClean="0"/>
              <a:t>based on 8% pooled utilization</a:t>
            </a:r>
          </a:p>
          <a:p>
            <a:endParaRPr lang="en-US" dirty="0" smtClean="0"/>
          </a:p>
          <a:p>
            <a:r>
              <a:rPr lang="en-US" dirty="0" smtClean="0"/>
              <a:t>.50 net</a:t>
            </a:r>
          </a:p>
          <a:p>
            <a:r>
              <a:rPr lang="en-US" dirty="0" smtClean="0"/>
              <a:t>$6.00 net per year</a:t>
            </a:r>
          </a:p>
          <a:p>
            <a:endParaRPr lang="en-US" dirty="0" smtClean="0"/>
          </a:p>
          <a:p>
            <a:r>
              <a:rPr lang="en-US" dirty="0" smtClean="0"/>
              <a:t>$2.20 net</a:t>
            </a:r>
          </a:p>
          <a:p>
            <a:r>
              <a:rPr lang="en-US" dirty="0" smtClean="0"/>
              <a:t>$26.40 net per year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 commission, based on 12% pooled utilization</a:t>
            </a:r>
          </a:p>
          <a:p>
            <a:endParaRPr lang="en-US" dirty="0" smtClean="0"/>
          </a:p>
          <a:p>
            <a:r>
              <a:rPr lang="en-US" dirty="0" smtClean="0"/>
              <a:t>$6.25 net</a:t>
            </a:r>
          </a:p>
          <a:p>
            <a:r>
              <a:rPr lang="en-US" dirty="0" smtClean="0"/>
              <a:t>$75. net per year</a:t>
            </a:r>
            <a:endParaRPr dirty="0"/>
          </a:p>
        </p:txBody>
      </p:sp>
    </p:spTree>
    <p:extLst>
      <p:ext uri="{BB962C8B-B14F-4D97-AF65-F5344CB8AC3E}">
        <p14:creationId xmlns:p14="http://schemas.microsoft.com/office/powerpoint/2010/main" val="299877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141519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dirty="0"/>
          </a:p>
        </p:txBody>
      </p:sp>
    </p:spTree>
    <p:extLst>
      <p:ext uri="{BB962C8B-B14F-4D97-AF65-F5344CB8AC3E}">
        <p14:creationId xmlns:p14="http://schemas.microsoft.com/office/powerpoint/2010/main" val="1370786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8970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FOUNDATIONAL partners especially:</a:t>
            </a:r>
          </a:p>
          <a:p>
            <a:endParaRPr lang="en-US" dirty="0"/>
          </a:p>
          <a:p>
            <a:r>
              <a:rPr lang="en-US" dirty="0"/>
              <a:t>-Canada-wide, bilingual, 24-7, partnership (potential) with US and/or global market</a:t>
            </a:r>
          </a:p>
          <a:p>
            <a:r>
              <a:rPr lang="en-US" dirty="0"/>
              <a:t>-evidence-based, value the science- not just the sales</a:t>
            </a:r>
          </a:p>
          <a:p>
            <a:r>
              <a:rPr lang="en-US" dirty="0"/>
              <a:t>-experts in their specialty</a:t>
            </a:r>
          </a:p>
          <a:p>
            <a:r>
              <a:rPr lang="en-US" dirty="0"/>
              <a:t>-experienced, solid track record, good reputation</a:t>
            </a:r>
          </a:p>
          <a:p>
            <a:pPr defTabSz="912937">
              <a:defRPr/>
            </a:pPr>
            <a:r>
              <a:rPr lang="en-US" dirty="0"/>
              <a:t>-future-forward vison, stated road map in the works now</a:t>
            </a:r>
          </a:p>
          <a:p>
            <a:endParaRPr lang="en-US" dirty="0"/>
          </a:p>
          <a:p>
            <a:r>
              <a:rPr lang="en-US" dirty="0"/>
              <a:t>-want to work with us, to be creative and think outside the box- to be ‘pushed’- open to ‘decomposition’,  values aligned but also value us</a:t>
            </a:r>
          </a:p>
          <a:p>
            <a:endParaRPr lang="en-US" dirty="0"/>
          </a:p>
          <a:p>
            <a:r>
              <a:rPr lang="en-US" dirty="0"/>
              <a:t>-not a race to the bottom on price- rather the balance of quality and price,   but competitive pricing of course –</a:t>
            </a:r>
          </a:p>
          <a:p>
            <a:r>
              <a:rPr lang="en-US" dirty="0"/>
              <a:t>-quality service, </a:t>
            </a:r>
          </a:p>
          <a:p>
            <a:endParaRPr lang="en-US" dirty="0"/>
          </a:p>
          <a:p>
            <a:r>
              <a:rPr lang="en-US" dirty="0"/>
              <a:t>And politics!</a:t>
            </a:r>
          </a:p>
        </p:txBody>
      </p:sp>
      <p:sp>
        <p:nvSpPr>
          <p:cNvPr id="4" name="Slide Number Placeholder 3"/>
          <p:cNvSpPr>
            <a:spLocks noGrp="1"/>
          </p:cNvSpPr>
          <p:nvPr>
            <p:ph type="sldNum" sz="quarter" idx="10"/>
          </p:nvPr>
        </p:nvSpPr>
        <p:spPr/>
        <p:txBody>
          <a:bodyPr/>
          <a:lstStyle/>
          <a:p>
            <a:fld id="{11C8A19F-B9D7-4AF0-BACC-B2EEAA448648}" type="slidenum">
              <a:rPr lang="en-US" smtClean="0"/>
              <a:t>2</a:t>
            </a:fld>
            <a:endParaRPr lang="en-US"/>
          </a:p>
        </p:txBody>
      </p:sp>
    </p:spTree>
    <p:extLst>
      <p:ext uri="{BB962C8B-B14F-4D97-AF65-F5344CB8AC3E}">
        <p14:creationId xmlns:p14="http://schemas.microsoft.com/office/powerpoint/2010/main" val="1777007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352903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dirty="0"/>
          </a:p>
        </p:txBody>
      </p:sp>
    </p:spTree>
    <p:extLst>
      <p:ext uri="{BB962C8B-B14F-4D97-AF65-F5344CB8AC3E}">
        <p14:creationId xmlns:p14="http://schemas.microsoft.com/office/powerpoint/2010/main" val="117732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1165079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687110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144966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403225"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00406" y="4415791"/>
            <a:ext cx="5603249" cy="4183380"/>
          </a:xfrm>
          <a:prstGeom prst="rect">
            <a:avLst/>
          </a:prstGeom>
        </p:spPr>
        <p:txBody>
          <a:bodyPr spcFirstLastPara="1" wrap="square" lIns="93115" tIns="93115" rIns="93115" bIns="93115" anchor="t" anchorCtr="0">
            <a:noAutofit/>
          </a:bodyPr>
          <a:lstStyle/>
          <a:p>
            <a:endParaRPr/>
          </a:p>
        </p:txBody>
      </p:sp>
    </p:spTree>
    <p:extLst>
      <p:ext uri="{BB962C8B-B14F-4D97-AF65-F5344CB8AC3E}">
        <p14:creationId xmlns:p14="http://schemas.microsoft.com/office/powerpoint/2010/main" val="2940856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1005818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3889939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2496414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778894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Totally unique in the marketplace</a:t>
            </a:r>
          </a:p>
          <a:p>
            <a:r>
              <a:rPr lang="en-US" dirty="0"/>
              <a:t>One door ecosystem in, </a:t>
            </a:r>
            <a:r>
              <a:rPr lang="en-US" b="1" u="sng" dirty="0"/>
              <a:t>CARE management </a:t>
            </a:r>
            <a:r>
              <a:rPr lang="en-US" dirty="0"/>
              <a:t>model throughout the journey</a:t>
            </a:r>
          </a:p>
          <a:p>
            <a:r>
              <a:rPr lang="en-US" dirty="0"/>
              <a:t>Staged </a:t>
            </a:r>
            <a:r>
              <a:rPr lang="en-US" dirty="0" smtClean="0"/>
              <a:t>approach</a:t>
            </a:r>
          </a:p>
          <a:p>
            <a:r>
              <a:rPr lang="en-US" dirty="0" smtClean="0"/>
              <a:t>Green indicates current priority areas for development (foundational partnerships), details included in this presentation</a:t>
            </a:r>
            <a:endParaRPr lang="en-US" dirty="0"/>
          </a:p>
        </p:txBody>
      </p:sp>
      <p:sp>
        <p:nvSpPr>
          <p:cNvPr id="4" name="Slide Number Placeholder 3"/>
          <p:cNvSpPr>
            <a:spLocks noGrp="1"/>
          </p:cNvSpPr>
          <p:nvPr>
            <p:ph type="sldNum" sz="quarter" idx="5"/>
          </p:nvPr>
        </p:nvSpPr>
        <p:spPr/>
        <p:txBody>
          <a:bodyPr/>
          <a:lstStyle/>
          <a:p>
            <a:fld id="{11C8A19F-B9D7-4AF0-BACC-B2EEAA448648}" type="slidenum">
              <a:rPr lang="en-US" smtClean="0"/>
              <a:t>3</a:t>
            </a:fld>
            <a:endParaRPr lang="en-US"/>
          </a:p>
        </p:txBody>
      </p:sp>
    </p:spTree>
    <p:extLst>
      <p:ext uri="{BB962C8B-B14F-4D97-AF65-F5344CB8AC3E}">
        <p14:creationId xmlns:p14="http://schemas.microsoft.com/office/powerpoint/2010/main" val="3695576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3909205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3105229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330200" y="695325"/>
            <a:ext cx="6186488"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684560" y="4409766"/>
            <a:ext cx="5476479" cy="4177673"/>
          </a:xfrm>
          <a:prstGeom prst="rect">
            <a:avLst/>
          </a:prstGeom>
        </p:spPr>
        <p:txBody>
          <a:bodyPr spcFirstLastPara="1" wrap="square" lIns="93013" tIns="93013" rIns="93013" bIns="93013" anchor="t" anchorCtr="0">
            <a:noAutofit/>
          </a:bodyPr>
          <a:lstStyle/>
          <a:p>
            <a:endParaRPr dirty="0"/>
          </a:p>
        </p:txBody>
      </p:sp>
    </p:spTree>
    <p:extLst>
      <p:ext uri="{BB962C8B-B14F-4D97-AF65-F5344CB8AC3E}">
        <p14:creationId xmlns:p14="http://schemas.microsoft.com/office/powerpoint/2010/main" val="2226975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37</a:t>
            </a:fld>
            <a:endParaRPr lang="en-US"/>
          </a:p>
        </p:txBody>
      </p:sp>
    </p:spTree>
    <p:extLst>
      <p:ext uri="{BB962C8B-B14F-4D97-AF65-F5344CB8AC3E}">
        <p14:creationId xmlns:p14="http://schemas.microsoft.com/office/powerpoint/2010/main" val="3868023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39</a:t>
            </a:fld>
            <a:endParaRPr lang="en-US" dirty="0"/>
          </a:p>
        </p:txBody>
      </p:sp>
    </p:spTree>
    <p:extLst>
      <p:ext uri="{BB962C8B-B14F-4D97-AF65-F5344CB8AC3E}">
        <p14:creationId xmlns:p14="http://schemas.microsoft.com/office/powerpoint/2010/main" val="2524441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1154"/>
              </a:spcAft>
              <a:buClrTx/>
              <a:buSzTx/>
              <a:buFontTx/>
              <a:buNone/>
              <a:tabLst/>
              <a:defRPr/>
            </a:pPr>
            <a:r>
              <a:rPr lang="en-US" sz="2800" b="1" dirty="0" smtClean="0"/>
              <a:t>Includes 10% commission and HUB Admin fee</a:t>
            </a:r>
          </a:p>
          <a:p>
            <a:pPr>
              <a:spcAft>
                <a:spcPts val="1154"/>
              </a:spcAft>
            </a:pPr>
            <a:endParaRPr lang="en-CA" sz="2700" b="1" smtClean="0">
              <a:solidFill>
                <a:schemeClr val="accent1"/>
              </a:solidFill>
            </a:endParaRPr>
          </a:p>
          <a:p>
            <a:pPr>
              <a:spcAft>
                <a:spcPts val="1154"/>
              </a:spcAft>
            </a:pPr>
            <a:r>
              <a:rPr lang="en-CA" sz="2700" b="1" smtClean="0">
                <a:solidFill>
                  <a:schemeClr val="accent1"/>
                </a:solidFill>
              </a:rPr>
              <a:t>More </a:t>
            </a:r>
            <a:r>
              <a:rPr lang="en-CA" sz="2700" b="1" dirty="0">
                <a:solidFill>
                  <a:schemeClr val="accent1"/>
                </a:solidFill>
              </a:rPr>
              <a:t>than a platform</a:t>
            </a:r>
          </a:p>
          <a:p>
            <a:pPr>
              <a:spcAft>
                <a:spcPts val="770"/>
              </a:spcAft>
            </a:pPr>
            <a:r>
              <a:rPr lang="en-CA" dirty="0">
                <a:solidFill>
                  <a:schemeClr val="bg1"/>
                </a:solidFill>
              </a:rPr>
              <a:t>Initial online screening</a:t>
            </a:r>
          </a:p>
          <a:p>
            <a:pPr>
              <a:spcAft>
                <a:spcPts val="770"/>
              </a:spcAft>
            </a:pPr>
            <a:r>
              <a:rPr lang="en-CA" dirty="0">
                <a:solidFill>
                  <a:schemeClr val="bg1"/>
                </a:solidFill>
              </a:rPr>
              <a:t>Initial telephonic or video consult with dedicated therapist </a:t>
            </a:r>
          </a:p>
          <a:p>
            <a:pPr>
              <a:spcAft>
                <a:spcPts val="770"/>
              </a:spcAft>
            </a:pPr>
            <a:r>
              <a:rPr lang="en-CA" dirty="0">
                <a:solidFill>
                  <a:schemeClr val="bg1"/>
                </a:solidFill>
              </a:rPr>
              <a:t>4 core programs for anxiety, depression, sleep and pain</a:t>
            </a:r>
          </a:p>
          <a:p>
            <a:r>
              <a:rPr lang="en-CA" dirty="0">
                <a:solidFill>
                  <a:schemeClr val="bg1"/>
                </a:solidFill>
              </a:rPr>
              <a:t>10 modules that include:</a:t>
            </a:r>
          </a:p>
          <a:p>
            <a:pPr marL="301348" lvl="1"/>
            <a:r>
              <a:rPr lang="en-CA" dirty="0">
                <a:solidFill>
                  <a:schemeClr val="bg1"/>
                </a:solidFill>
              </a:rPr>
              <a:t>Ongoing online assessments</a:t>
            </a:r>
          </a:p>
          <a:p>
            <a:pPr marL="301348" lvl="1"/>
            <a:r>
              <a:rPr lang="en-CA" dirty="0">
                <a:solidFill>
                  <a:schemeClr val="bg1"/>
                </a:solidFill>
              </a:rPr>
              <a:t>Multimedia learning</a:t>
            </a:r>
          </a:p>
          <a:p>
            <a:pPr marL="301348" lvl="1">
              <a:spcAft>
                <a:spcPts val="770"/>
              </a:spcAft>
            </a:pPr>
            <a:r>
              <a:rPr lang="en-CA" dirty="0">
                <a:solidFill>
                  <a:schemeClr val="bg1"/>
                </a:solidFill>
              </a:rPr>
              <a:t>Skill-building exercises, activities and tracking</a:t>
            </a:r>
          </a:p>
          <a:p>
            <a:pPr>
              <a:spcAft>
                <a:spcPts val="770"/>
              </a:spcAft>
            </a:pPr>
            <a:r>
              <a:rPr lang="en-CA" dirty="0">
                <a:solidFill>
                  <a:schemeClr val="bg1"/>
                </a:solidFill>
              </a:rPr>
              <a:t>Continuous review and oversight by therapist</a:t>
            </a:r>
          </a:p>
          <a:p>
            <a:pPr>
              <a:spcAft>
                <a:spcPts val="770"/>
              </a:spcAft>
            </a:pPr>
            <a:r>
              <a:rPr lang="en-CA" dirty="0">
                <a:solidFill>
                  <a:schemeClr val="bg1"/>
                </a:solidFill>
              </a:rPr>
              <a:t>Telephonic, chat or video check-ins with therapist </a:t>
            </a:r>
          </a:p>
          <a:p>
            <a:pPr>
              <a:spcAft>
                <a:spcPts val="770"/>
              </a:spcAft>
            </a:pPr>
            <a:r>
              <a:rPr lang="en-CA" dirty="0">
                <a:solidFill>
                  <a:schemeClr val="bg1"/>
                </a:solidFill>
              </a:rPr>
              <a:t>Access to 24/7 crisis support line staffed by Masters’ level clinicians</a:t>
            </a:r>
          </a:p>
          <a:p>
            <a:pPr>
              <a:spcAft>
                <a:spcPts val="1154"/>
              </a:spcAft>
            </a:pPr>
            <a:endParaRPr lang="en-CA" sz="1000" b="1" dirty="0">
              <a:solidFill>
                <a:schemeClr val="accent1"/>
              </a:solidFill>
            </a:endParaRPr>
          </a:p>
          <a:p>
            <a:pPr>
              <a:spcAft>
                <a:spcPts val="1154"/>
              </a:spcAft>
            </a:pPr>
            <a:r>
              <a:rPr lang="en-CA" sz="1000" b="1" dirty="0">
                <a:solidFill>
                  <a:schemeClr val="accent1"/>
                </a:solidFill>
              </a:rPr>
              <a:t>Dedicated therapist</a:t>
            </a:r>
          </a:p>
          <a:p>
            <a:pPr>
              <a:spcAft>
                <a:spcPts val="770"/>
              </a:spcAft>
            </a:pPr>
            <a:r>
              <a:rPr lang="en-CA" dirty="0">
                <a:solidFill>
                  <a:schemeClr val="bg1"/>
                </a:solidFill>
              </a:rPr>
              <a:t>Guides each program and ensures ongoing suitability of AbilitiCBT</a:t>
            </a:r>
          </a:p>
          <a:p>
            <a:pPr>
              <a:spcAft>
                <a:spcPts val="770"/>
              </a:spcAft>
            </a:pPr>
            <a:r>
              <a:rPr lang="en-CA" dirty="0">
                <a:solidFill>
                  <a:schemeClr val="bg1"/>
                </a:solidFill>
              </a:rPr>
              <a:t>Initial telephonic or video consult on every case </a:t>
            </a:r>
          </a:p>
          <a:p>
            <a:pPr>
              <a:spcAft>
                <a:spcPts val="770"/>
              </a:spcAft>
            </a:pPr>
            <a:r>
              <a:rPr lang="en-CA" dirty="0">
                <a:solidFill>
                  <a:schemeClr val="bg1"/>
                </a:solidFill>
              </a:rPr>
              <a:t>Ongoing communication with client as per needs of each case</a:t>
            </a:r>
          </a:p>
          <a:p>
            <a:pPr>
              <a:spcAft>
                <a:spcPts val="770"/>
              </a:spcAft>
            </a:pPr>
            <a:endParaRPr lang="en-CA" dirty="0">
              <a:solidFill>
                <a:schemeClr val="bg1"/>
              </a:solidFill>
            </a:endParaRPr>
          </a:p>
          <a:p>
            <a:pPr>
              <a:spcAft>
                <a:spcPts val="1154"/>
              </a:spcAft>
            </a:pPr>
            <a:r>
              <a:rPr lang="en-CA" sz="1100" b="1" dirty="0">
                <a:solidFill>
                  <a:schemeClr val="accent1"/>
                </a:solidFill>
              </a:rPr>
              <a:t>Experts agree:</a:t>
            </a:r>
          </a:p>
          <a:p>
            <a:r>
              <a:rPr lang="en-US" sz="1100" i="1" dirty="0">
                <a:solidFill>
                  <a:schemeClr val="accent2"/>
                </a:solidFill>
              </a:rPr>
              <a:t>“Across all 3 reviews, there is support for </a:t>
            </a:r>
            <a:r>
              <a:rPr lang="en-US" sz="1100" i="1" dirty="0" err="1">
                <a:solidFill>
                  <a:schemeClr val="accent2"/>
                </a:solidFill>
              </a:rPr>
              <a:t>iCBT</a:t>
            </a:r>
            <a:r>
              <a:rPr lang="en-US" sz="1100" i="1" dirty="0">
                <a:solidFill>
                  <a:schemeClr val="accent2"/>
                </a:solidFill>
              </a:rPr>
              <a:t> as appearing to result in outcomes that may be </a:t>
            </a:r>
            <a:r>
              <a:rPr lang="en-US" sz="1100" i="1" u="sng" dirty="0">
                <a:solidFill>
                  <a:schemeClr val="accent2"/>
                </a:solidFill>
              </a:rPr>
              <a:t>equivalent to face-to-face care</a:t>
            </a:r>
            <a:r>
              <a:rPr lang="en-US" sz="1100" i="1" dirty="0">
                <a:solidFill>
                  <a:schemeClr val="accent2"/>
                </a:solidFill>
              </a:rPr>
              <a:t>.”</a:t>
            </a:r>
            <a:r>
              <a:rPr lang="en-US" sz="1100" dirty="0">
                <a:solidFill>
                  <a:schemeClr val="accent2"/>
                </a:solidFill>
              </a:rPr>
              <a:t> </a:t>
            </a:r>
            <a:r>
              <a:rPr lang="en-US" sz="800" dirty="0">
                <a:solidFill>
                  <a:schemeClr val="bg2">
                    <a:lumMod val="50000"/>
                  </a:schemeClr>
                </a:solidFill>
              </a:rPr>
              <a:t>Janine V. </a:t>
            </a:r>
            <a:r>
              <a:rPr lang="en-US" sz="800" dirty="0" err="1">
                <a:solidFill>
                  <a:schemeClr val="bg2">
                    <a:lumMod val="50000"/>
                  </a:schemeClr>
                </a:solidFill>
              </a:rPr>
              <a:t>Olthuis</a:t>
            </a:r>
            <a:r>
              <a:rPr lang="en-US" sz="800" dirty="0">
                <a:solidFill>
                  <a:schemeClr val="bg2">
                    <a:lumMod val="50000"/>
                  </a:schemeClr>
                </a:solidFill>
              </a:rPr>
              <a:t>, PhD, Assistant Professor University of New Brunswick</a:t>
            </a:r>
          </a:p>
          <a:p>
            <a:pPr marL="247443" indent="-247443">
              <a:buFont typeface="Arial" panose="020B0604020202020204" pitchFamily="34" charset="0"/>
              <a:buChar char="•"/>
            </a:pPr>
            <a:endParaRPr lang="en-US" sz="1100" i="1" dirty="0"/>
          </a:p>
          <a:p>
            <a:r>
              <a:rPr lang="en-US" sz="1100" i="1" dirty="0">
                <a:solidFill>
                  <a:schemeClr val="accent2"/>
                </a:solidFill>
              </a:rPr>
              <a:t>“The answer to the question “How effective is guided </a:t>
            </a:r>
            <a:r>
              <a:rPr lang="en-US" sz="1100" i="1" dirty="0" err="1">
                <a:solidFill>
                  <a:schemeClr val="accent2"/>
                </a:solidFill>
              </a:rPr>
              <a:t>iCBT</a:t>
            </a:r>
            <a:r>
              <a:rPr lang="en-US" sz="1100" i="1" dirty="0">
                <a:solidFill>
                  <a:schemeClr val="accent2"/>
                </a:solidFill>
              </a:rPr>
              <a:t>?” is: “Just about as effective as face-to-face”. </a:t>
            </a:r>
            <a:r>
              <a:rPr lang="en-US" sz="800" dirty="0">
                <a:solidFill>
                  <a:schemeClr val="bg2">
                    <a:lumMod val="50000"/>
                  </a:schemeClr>
                </a:solidFill>
              </a:rPr>
              <a:t>Gerhard </a:t>
            </a:r>
            <a:r>
              <a:rPr lang="en-US" sz="800" dirty="0" err="1">
                <a:solidFill>
                  <a:schemeClr val="bg2">
                    <a:lumMod val="50000"/>
                  </a:schemeClr>
                </a:solidFill>
              </a:rPr>
              <a:t>Andersson</a:t>
            </a:r>
            <a:r>
              <a:rPr lang="en-US" sz="800" dirty="0">
                <a:solidFill>
                  <a:schemeClr val="bg2">
                    <a:lumMod val="50000"/>
                  </a:schemeClr>
                </a:solidFill>
              </a:rPr>
              <a:t> PhD, professor, Linköping University, Linköping, Sweden</a:t>
            </a:r>
          </a:p>
          <a:p>
            <a:endParaRPr lang="en-US" sz="1100" dirty="0"/>
          </a:p>
          <a:p>
            <a:r>
              <a:rPr lang="en-US" sz="1100" i="1" dirty="0">
                <a:solidFill>
                  <a:schemeClr val="accent2"/>
                </a:solidFill>
              </a:rPr>
              <a:t>“Results of </a:t>
            </a:r>
            <a:r>
              <a:rPr lang="en-US" sz="1100" i="1" dirty="0" err="1">
                <a:solidFill>
                  <a:schemeClr val="accent2"/>
                </a:solidFill>
              </a:rPr>
              <a:t>iCBT</a:t>
            </a:r>
            <a:r>
              <a:rPr lang="en-US" sz="1100" i="1" dirty="0">
                <a:solidFill>
                  <a:schemeClr val="accent2"/>
                </a:solidFill>
              </a:rPr>
              <a:t> and face to face are not significantly different. Supervised </a:t>
            </a:r>
            <a:r>
              <a:rPr lang="en-US" sz="1100" i="1" dirty="0" err="1">
                <a:solidFill>
                  <a:schemeClr val="accent2"/>
                </a:solidFill>
              </a:rPr>
              <a:t>iCBT</a:t>
            </a:r>
            <a:r>
              <a:rPr lang="en-US" sz="1100" i="1" dirty="0">
                <a:solidFill>
                  <a:schemeClr val="accent2"/>
                </a:solidFill>
              </a:rPr>
              <a:t> seems preferred to assure adherence and promote exposure.” </a:t>
            </a:r>
            <a:r>
              <a:rPr lang="en-US" sz="800" dirty="0" err="1">
                <a:solidFill>
                  <a:schemeClr val="bg2">
                    <a:lumMod val="50000"/>
                  </a:schemeClr>
                </a:solidFill>
              </a:rPr>
              <a:t>Miel</a:t>
            </a:r>
            <a:r>
              <a:rPr lang="en-US" sz="800" dirty="0">
                <a:solidFill>
                  <a:schemeClr val="bg2">
                    <a:lumMod val="50000"/>
                  </a:schemeClr>
                </a:solidFill>
              </a:rPr>
              <a:t> </a:t>
            </a:r>
            <a:r>
              <a:rPr lang="en-US" sz="800" dirty="0" err="1">
                <a:solidFill>
                  <a:schemeClr val="bg2">
                    <a:lumMod val="50000"/>
                  </a:schemeClr>
                </a:solidFill>
              </a:rPr>
              <a:t>Vugts</a:t>
            </a:r>
            <a:r>
              <a:rPr lang="en-US" sz="800" dirty="0">
                <a:solidFill>
                  <a:schemeClr val="bg2">
                    <a:lumMod val="50000"/>
                  </a:schemeClr>
                </a:solidFill>
              </a:rPr>
              <a:t>, University of Tilburg, The Netherlands</a:t>
            </a:r>
            <a:endParaRPr lang="en-CA" dirty="0">
              <a:solidFill>
                <a:schemeClr val="bg1"/>
              </a:solidFill>
            </a:endParaRPr>
          </a:p>
          <a:p>
            <a:pPr lvl="0"/>
            <a:endParaRPr lang="en-CA" dirty="0"/>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40</a:t>
            </a:fld>
            <a:endParaRPr lang="en-US" dirty="0"/>
          </a:p>
        </p:txBody>
      </p:sp>
    </p:spTree>
    <p:extLst>
      <p:ext uri="{BB962C8B-B14F-4D97-AF65-F5344CB8AC3E}">
        <p14:creationId xmlns:p14="http://schemas.microsoft.com/office/powerpoint/2010/main" val="775815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1498" lvl="1"/>
            <a:endParaRPr lang="en-US" dirty="0"/>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41</a:t>
            </a:fld>
            <a:endParaRPr lang="en-US" dirty="0"/>
          </a:p>
        </p:txBody>
      </p:sp>
    </p:spTree>
    <p:extLst>
      <p:ext uri="{BB962C8B-B14F-4D97-AF65-F5344CB8AC3E}">
        <p14:creationId xmlns:p14="http://schemas.microsoft.com/office/powerpoint/2010/main" val="1050540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42</a:t>
            </a:fld>
            <a:endParaRPr lang="en-US"/>
          </a:p>
        </p:txBody>
      </p:sp>
    </p:spTree>
    <p:extLst>
      <p:ext uri="{BB962C8B-B14F-4D97-AF65-F5344CB8AC3E}">
        <p14:creationId xmlns:p14="http://schemas.microsoft.com/office/powerpoint/2010/main" val="573007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87D9E2-4DC9-354E-86F2-43BE992FEE50}" type="slidenum">
              <a:rPr lang="en-US" smtClean="0"/>
              <a:pPr>
                <a:defRPr/>
              </a:pPr>
              <a:t>43</a:t>
            </a:fld>
            <a:endParaRPr lang="en-US" dirty="0"/>
          </a:p>
        </p:txBody>
      </p:sp>
    </p:spTree>
    <p:extLst>
      <p:ext uri="{BB962C8B-B14F-4D97-AF65-F5344CB8AC3E}">
        <p14:creationId xmlns:p14="http://schemas.microsoft.com/office/powerpoint/2010/main" val="216268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Includes </a:t>
            </a:r>
            <a:r>
              <a:rPr lang="en-US" b="1" dirty="0" smtClean="0"/>
              <a:t>10% commission </a:t>
            </a:r>
            <a:r>
              <a:rPr lang="en-US" b="1" dirty="0"/>
              <a:t>and HUB Admin fee</a:t>
            </a:r>
          </a:p>
          <a:p>
            <a:endParaRPr lang="en-US" b="1" dirty="0"/>
          </a:p>
          <a:p>
            <a:endParaRPr lang="en-US" dirty="0"/>
          </a:p>
        </p:txBody>
      </p:sp>
      <p:sp>
        <p:nvSpPr>
          <p:cNvPr id="4" name="Slide Number Placeholder 3"/>
          <p:cNvSpPr>
            <a:spLocks noGrp="1"/>
          </p:cNvSpPr>
          <p:nvPr>
            <p:ph type="sldNum" sz="quarter" idx="5"/>
          </p:nvPr>
        </p:nvSpPr>
        <p:spPr/>
        <p:txBody>
          <a:bodyPr/>
          <a:lstStyle/>
          <a:p>
            <a:fld id="{11C8A19F-B9D7-4AF0-BACC-B2EEAA448648}" type="slidenum">
              <a:rPr lang="en-US" smtClean="0"/>
              <a:t>44</a:t>
            </a:fld>
            <a:endParaRPr lang="en-US"/>
          </a:p>
        </p:txBody>
      </p:sp>
    </p:spTree>
    <p:extLst>
      <p:ext uri="{BB962C8B-B14F-4D97-AF65-F5344CB8AC3E}">
        <p14:creationId xmlns:p14="http://schemas.microsoft.com/office/powerpoint/2010/main" val="2984920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door into ecosystem</a:t>
            </a:r>
          </a:p>
          <a:p>
            <a:r>
              <a:rPr lang="en-US" dirty="0"/>
              <a:t>-staged approach</a:t>
            </a:r>
          </a:p>
          <a:p>
            <a:r>
              <a:rPr lang="en-US" dirty="0"/>
              <a:t>-pilot early adopters</a:t>
            </a:r>
          </a:p>
          <a:p>
            <a:r>
              <a:rPr lang="en-US" dirty="0"/>
              <a:t>-will take time </a:t>
            </a:r>
            <a:r>
              <a:rPr lang="en-US" dirty="0" smtClean="0"/>
              <a:t>to get platform up and running so </a:t>
            </a:r>
            <a:r>
              <a:rPr lang="en-US" dirty="0"/>
              <a:t>wanted to announce deals now and get them into your </a:t>
            </a:r>
            <a:r>
              <a:rPr lang="en-US" dirty="0" smtClean="0"/>
              <a:t>hands</a:t>
            </a:r>
          </a:p>
          <a:p>
            <a:r>
              <a:rPr lang="en-US" dirty="0" smtClean="0"/>
              <a:t>-This schedule is ‘dynamic’ and may change as new information/challenges present</a:t>
            </a:r>
          </a:p>
          <a:p>
            <a:r>
              <a:rPr lang="en-US" dirty="0" smtClean="0"/>
              <a:t>-We will communicate</a:t>
            </a:r>
            <a:r>
              <a:rPr lang="en-US" baseline="0" dirty="0" smtClean="0"/>
              <a:t> any changes to timeline as they arise</a:t>
            </a:r>
            <a:endParaRPr lang="en-US" dirty="0"/>
          </a:p>
          <a:p>
            <a:endParaRPr lang="en-US" dirty="0"/>
          </a:p>
          <a:p>
            <a:r>
              <a:rPr lang="en-US" dirty="0"/>
              <a:t>TPA-Third party administration</a:t>
            </a:r>
          </a:p>
          <a:p>
            <a:r>
              <a:rPr lang="en-US" dirty="0"/>
              <a:t>SSO-single sign on</a:t>
            </a:r>
          </a:p>
        </p:txBody>
      </p:sp>
      <p:sp>
        <p:nvSpPr>
          <p:cNvPr id="4" name="Slide Number Placeholder 3"/>
          <p:cNvSpPr>
            <a:spLocks noGrp="1"/>
          </p:cNvSpPr>
          <p:nvPr>
            <p:ph type="sldNum" sz="quarter" idx="5"/>
          </p:nvPr>
        </p:nvSpPr>
        <p:spPr/>
        <p:txBody>
          <a:bodyPr/>
          <a:lstStyle/>
          <a:p>
            <a:fld id="{11C8A19F-B9D7-4AF0-BACC-B2EEAA448648}" type="slidenum">
              <a:rPr lang="en-US" smtClean="0"/>
              <a:t>4</a:t>
            </a:fld>
            <a:endParaRPr lang="en-US"/>
          </a:p>
        </p:txBody>
      </p:sp>
    </p:spTree>
    <p:extLst>
      <p:ext uri="{BB962C8B-B14F-4D97-AF65-F5344CB8AC3E}">
        <p14:creationId xmlns:p14="http://schemas.microsoft.com/office/powerpoint/2010/main" val="4095500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45</a:t>
            </a:fld>
            <a:endParaRPr lang="en-US"/>
          </a:p>
        </p:txBody>
      </p:sp>
    </p:spTree>
    <p:extLst>
      <p:ext uri="{BB962C8B-B14F-4D97-AF65-F5344CB8AC3E}">
        <p14:creationId xmlns:p14="http://schemas.microsoft.com/office/powerpoint/2010/main" val="308181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C8A19F-B9D7-4AF0-BACC-B2EEAA448648}" type="slidenum">
              <a:rPr lang="en-US" smtClean="0"/>
              <a:t>5</a:t>
            </a:fld>
            <a:endParaRPr lang="en-US"/>
          </a:p>
        </p:txBody>
      </p:sp>
    </p:spTree>
    <p:extLst>
      <p:ext uri="{BB962C8B-B14F-4D97-AF65-F5344CB8AC3E}">
        <p14:creationId xmlns:p14="http://schemas.microsoft.com/office/powerpoint/2010/main" val="125848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98"/>
              </a:spcBef>
              <a:buClr>
                <a:srgbClr val="5AB4F8"/>
              </a:buClr>
              <a:buSzPct val="100000"/>
              <a:defRPr sz="2500" spc="0">
                <a:solidFill>
                  <a:srgbClr val="8096A6"/>
                </a:solidFill>
                <a:latin typeface="Manrope3 Semibold"/>
                <a:ea typeface="Manrope3 Semibold"/>
                <a:cs typeface="Manrope3 Semibold"/>
                <a:sym typeface="Manrope3 Semibold"/>
              </a:defRPr>
            </a:pPr>
            <a:r>
              <a:rPr lang="en-US" dirty="0"/>
              <a:t>In a recent Benefits Canada article on the top five benefits trends and issues, </a:t>
            </a:r>
            <a:r>
              <a:rPr lang="en-US" dirty="0">
                <a:solidFill>
                  <a:srgbClr val="00CCFF"/>
                </a:solidFill>
              </a:rPr>
              <a:t>virtual health care was cited as the #1 </a:t>
            </a:r>
            <a:r>
              <a:rPr lang="en-US" dirty="0"/>
              <a:t>trend for organizations to watch for in 2019-2020. </a:t>
            </a:r>
          </a:p>
          <a:p>
            <a:pPr>
              <a:spcBef>
                <a:spcPts val="998"/>
              </a:spcBef>
              <a:buClr>
                <a:srgbClr val="5AB4F8"/>
              </a:buClr>
              <a:buSzPct val="100000"/>
              <a:defRPr sz="2500" spc="0">
                <a:solidFill>
                  <a:srgbClr val="8096A6"/>
                </a:solidFill>
                <a:latin typeface="Manrope3 Semibold"/>
                <a:ea typeface="Manrope3 Semibold"/>
                <a:cs typeface="Manrope3 Semibold"/>
                <a:sym typeface="Manrope3 Semibold"/>
              </a:defRPr>
            </a:pPr>
            <a:r>
              <a:rPr lang="en-US" dirty="0"/>
              <a:t>We also believe it to be one of the most important benefits an organization can offer its employees. With so many families having both parents working, or have no family doctor, their ability to provide employees, and their family members, with faster access to health care, without having to spend hours away from work in waiting rooms or emergency rooms, is a significant benefit to them, and to their organization.  </a:t>
            </a:r>
          </a:p>
          <a:p>
            <a:pPr>
              <a:spcBef>
                <a:spcPts val="998"/>
              </a:spcBef>
              <a:buClr>
                <a:srgbClr val="5AB4F8"/>
              </a:buClr>
              <a:buSzPct val="100000"/>
              <a:defRPr sz="2500" spc="0">
                <a:solidFill>
                  <a:srgbClr val="8096A6"/>
                </a:solidFill>
                <a:latin typeface="Manrope3 Semibold"/>
                <a:ea typeface="Manrope3 Semibold"/>
                <a:cs typeface="Manrope3 Semibold"/>
                <a:sym typeface="Manrope3 Semibold"/>
              </a:defRPr>
            </a:pPr>
            <a:r>
              <a:rPr lang="en-US" dirty="0"/>
              <a:t>In response we are pleased to announce our preferred provider partnership with EQ Care.</a:t>
            </a:r>
          </a:p>
        </p:txBody>
      </p:sp>
      <p:sp>
        <p:nvSpPr>
          <p:cNvPr id="4" name="Slide Number Placeholder 3"/>
          <p:cNvSpPr>
            <a:spLocks noGrp="1"/>
          </p:cNvSpPr>
          <p:nvPr>
            <p:ph type="sldNum" sz="quarter" idx="10"/>
          </p:nvPr>
        </p:nvSpPr>
        <p:spPr/>
        <p:txBody>
          <a:bodyPr/>
          <a:lstStyle/>
          <a:p>
            <a:fld id="{11C8A19F-B9D7-4AF0-BACC-B2EEAA448648}" type="slidenum">
              <a:rPr lang="en-US" smtClean="0"/>
              <a:t>6</a:t>
            </a:fld>
            <a:endParaRPr lang="en-US"/>
          </a:p>
        </p:txBody>
      </p:sp>
    </p:spTree>
    <p:extLst>
      <p:ext uri="{BB962C8B-B14F-4D97-AF65-F5344CB8AC3E}">
        <p14:creationId xmlns:p14="http://schemas.microsoft.com/office/powerpoint/2010/main" val="380749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8A19F-B9D7-4AF0-BACC-B2EEAA448648}" type="slidenum">
              <a:rPr lang="en-US" smtClean="0"/>
              <a:t>7</a:t>
            </a:fld>
            <a:endParaRPr lang="en-US"/>
          </a:p>
        </p:txBody>
      </p:sp>
    </p:spTree>
    <p:extLst>
      <p:ext uri="{BB962C8B-B14F-4D97-AF65-F5344CB8AC3E}">
        <p14:creationId xmlns:p14="http://schemas.microsoft.com/office/powerpoint/2010/main" val="100193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 in US being announced </a:t>
            </a:r>
            <a:r>
              <a:rPr lang="en-US" dirty="0" smtClean="0"/>
              <a:t>soon</a:t>
            </a:r>
            <a:endParaRPr lang="en-US" dirty="0"/>
          </a:p>
        </p:txBody>
      </p:sp>
      <p:sp>
        <p:nvSpPr>
          <p:cNvPr id="4" name="Slide Number Placeholder 3"/>
          <p:cNvSpPr>
            <a:spLocks noGrp="1"/>
          </p:cNvSpPr>
          <p:nvPr>
            <p:ph type="sldNum" sz="quarter" idx="5"/>
          </p:nvPr>
        </p:nvSpPr>
        <p:spPr/>
        <p:txBody>
          <a:bodyPr/>
          <a:lstStyle/>
          <a:p>
            <a:fld id="{11C8A19F-B9D7-4AF0-BACC-B2EEAA448648}" type="slidenum">
              <a:rPr lang="en-US" smtClean="0"/>
              <a:t>8</a:t>
            </a:fld>
            <a:endParaRPr lang="en-US"/>
          </a:p>
        </p:txBody>
      </p:sp>
    </p:spTree>
    <p:extLst>
      <p:ext uri="{BB962C8B-B14F-4D97-AF65-F5344CB8AC3E}">
        <p14:creationId xmlns:p14="http://schemas.microsoft.com/office/powerpoint/2010/main" val="400791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8A19F-B9D7-4AF0-BACC-B2EEAA448648}" type="slidenum">
              <a:rPr lang="en-US" smtClean="0"/>
              <a:t>13</a:t>
            </a:fld>
            <a:endParaRPr lang="en-US"/>
          </a:p>
        </p:txBody>
      </p:sp>
    </p:spTree>
    <p:extLst>
      <p:ext uri="{BB962C8B-B14F-4D97-AF65-F5344CB8AC3E}">
        <p14:creationId xmlns:p14="http://schemas.microsoft.com/office/powerpoint/2010/main" val="161725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4">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2637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8D8D94"/>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bg1"/>
                </a:solidFill>
              </a:rPr>
              <a:pPr/>
              <a:t>‹#›</a:t>
            </a:fld>
            <a:endParaRPr lang="en-US">
              <a:solidFill>
                <a:schemeClr val="bg1"/>
              </a:solidFill>
            </a:endParaRP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46383" y="3048"/>
            <a:ext cx="8543544" cy="6866238"/>
          </a:xfrm>
          <a:prstGeom prst="rect">
            <a:avLst/>
          </a:prstGeom>
        </p:spPr>
      </p:pic>
      <p:sp>
        <p:nvSpPr>
          <p:cNvPr id="2" name="Title 1"/>
          <p:cNvSpPr>
            <a:spLocks noGrp="1"/>
          </p:cNvSpPr>
          <p:nvPr>
            <p:ph type="ctrTitle" hasCustomPrompt="1"/>
          </p:nvPr>
        </p:nvSpPr>
        <p:spPr>
          <a:xfrm>
            <a:off x="701040" y="2466767"/>
            <a:ext cx="7452360" cy="2387600"/>
          </a:xfrm>
        </p:spPr>
        <p:txBody>
          <a:bodyPr anchor="b">
            <a:noAutofit/>
          </a:bodyPr>
          <a:lstStyle>
            <a:lvl1pPr algn="l">
              <a:defRPr sz="6000" b="1">
                <a:solidFill>
                  <a:schemeClr val="bg1"/>
                </a:solidFill>
              </a:defRPr>
            </a:lvl1pPr>
          </a:lstStyle>
          <a:p>
            <a:r>
              <a:rPr lang="en-US"/>
              <a:t>Click to edit master title style</a:t>
            </a:r>
          </a:p>
        </p:txBody>
      </p:sp>
      <p:sp>
        <p:nvSpPr>
          <p:cNvPr id="3" name="Subtitle 2"/>
          <p:cNvSpPr>
            <a:spLocks noGrp="1"/>
          </p:cNvSpPr>
          <p:nvPr>
            <p:ph type="subTitle" idx="1" hasCustomPrompt="1"/>
          </p:nvPr>
        </p:nvSpPr>
        <p:spPr>
          <a:xfrm>
            <a:off x="701040" y="4950619"/>
            <a:ext cx="5090160" cy="680160"/>
          </a:xfrm>
        </p:spPr>
        <p:txBody>
          <a:bodyPr>
            <a:noAutofit/>
          </a:bodyPr>
          <a:lstStyle>
            <a:lvl1pPr marL="0" indent="0" algn="l">
              <a:buNone/>
              <a:defRPr sz="2400">
                <a:solidFill>
                  <a:srgbClr val="F3B9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0803" y="-3308"/>
            <a:ext cx="2743200" cy="1943781"/>
          </a:xfrm>
          <a:prstGeom prst="rect">
            <a:avLst/>
          </a:prstGeom>
        </p:spPr>
      </p:pic>
      <p:sp>
        <p:nvSpPr>
          <p:cNvPr id="20" name="TextBox 19"/>
          <p:cNvSpPr txBox="1"/>
          <p:nvPr userDrawn="1"/>
        </p:nvSpPr>
        <p:spPr>
          <a:xfrm>
            <a:off x="673198" y="1379382"/>
            <a:ext cx="4607606" cy="276999"/>
          </a:xfrm>
          <a:prstGeom prst="rect">
            <a:avLst/>
          </a:prstGeom>
          <a:noFill/>
        </p:spPr>
        <p:txBody>
          <a:bodyPr wrap="square" rtlCol="0">
            <a:spAutoFit/>
          </a:bodyPr>
          <a:lstStyle/>
          <a:p>
            <a:r>
              <a:rPr lang="en-US" sz="1200" b="0">
                <a:solidFill>
                  <a:schemeClr val="bg1"/>
                </a:solidFill>
                <a:latin typeface="Helvetica" charset="0"/>
                <a:ea typeface="Helvetica" charset="0"/>
                <a:cs typeface="Helvetica" charset="0"/>
              </a:rPr>
              <a:t>Advocacy. Tailored Insurance Solutions.</a:t>
            </a:r>
            <a:r>
              <a:rPr lang="en-US" sz="1200" b="0" baseline="0">
                <a:solidFill>
                  <a:schemeClr val="bg1"/>
                </a:solidFill>
                <a:latin typeface="Helvetica" charset="0"/>
                <a:ea typeface="Helvetica" charset="0"/>
                <a:cs typeface="Helvetica" charset="0"/>
              </a:rPr>
              <a:t> Peace of Mind</a:t>
            </a:r>
            <a:endParaRPr lang="en-US" sz="1200" b="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483387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lumns with Imag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456" y="408885"/>
            <a:ext cx="9523847" cy="671116"/>
          </a:xfrm>
        </p:spPr>
        <p:txBody>
          <a:bodyPr>
            <a:noAutofit/>
          </a:bodyPr>
          <a:lstStyle>
            <a:lvl1pPr>
              <a:defRPr sz="3000">
                <a:solidFill>
                  <a:srgbClr val="0678D5"/>
                </a:solidFill>
              </a:defRPr>
            </a:lvl1pPr>
          </a:lstStyle>
          <a:p>
            <a:r>
              <a:rPr lang="en-US"/>
              <a:t>Slide title goes here.</a:t>
            </a:r>
          </a:p>
        </p:txBody>
      </p: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Picture Placeholder 5"/>
          <p:cNvSpPr>
            <a:spLocks noGrp="1"/>
          </p:cNvSpPr>
          <p:nvPr>
            <p:ph type="pic" sz="quarter" idx="12" hasCustomPrompt="1"/>
          </p:nvPr>
        </p:nvSpPr>
        <p:spPr>
          <a:xfrm>
            <a:off x="1196657" y="1443863"/>
            <a:ext cx="2184400" cy="2182813"/>
          </a:xfrm>
          <a:prstGeom prst="ellipse">
            <a:avLst/>
          </a:prstGeom>
          <a:solidFill>
            <a:srgbClr val="0678D5"/>
          </a:solidFill>
        </p:spPr>
        <p:txBody>
          <a:bodyPr/>
          <a:lstStyle>
            <a:lvl1pPr marL="0" indent="0" algn="ctr">
              <a:buNone/>
              <a:defRPr sz="1400" baseline="0">
                <a:solidFill>
                  <a:schemeClr val="bg1"/>
                </a:solidFill>
              </a:defRPr>
            </a:lvl1pPr>
          </a:lstStyle>
          <a:p>
            <a:r>
              <a:rPr lang="en-US"/>
              <a:t>Insert picture</a:t>
            </a:r>
          </a:p>
        </p:txBody>
      </p:sp>
      <p:sp>
        <p:nvSpPr>
          <p:cNvPr id="23" name="Picture Placeholder 5"/>
          <p:cNvSpPr>
            <a:spLocks noGrp="1"/>
          </p:cNvSpPr>
          <p:nvPr>
            <p:ph type="pic" sz="quarter" idx="13" hasCustomPrompt="1"/>
          </p:nvPr>
        </p:nvSpPr>
        <p:spPr>
          <a:xfrm>
            <a:off x="5001230" y="1443863"/>
            <a:ext cx="2184400" cy="2182813"/>
          </a:xfrm>
          <a:prstGeom prst="ellipse">
            <a:avLst/>
          </a:prstGeom>
          <a:solidFill>
            <a:srgbClr val="0678D5"/>
          </a:solidFill>
        </p:spPr>
        <p:txBody>
          <a:bodyPr/>
          <a:lstStyle>
            <a:lvl1pPr marL="0" indent="0" algn="ctr">
              <a:buNone/>
              <a:defRPr sz="1400">
                <a:solidFill>
                  <a:schemeClr val="bg1"/>
                </a:solidFill>
              </a:defRPr>
            </a:lvl1pPr>
          </a:lstStyle>
          <a:p>
            <a:r>
              <a:rPr lang="en-US"/>
              <a:t>Insert picture</a:t>
            </a:r>
          </a:p>
        </p:txBody>
      </p:sp>
      <p:sp>
        <p:nvSpPr>
          <p:cNvPr id="26" name="Text Placeholder 25"/>
          <p:cNvSpPr>
            <a:spLocks noGrp="1"/>
          </p:cNvSpPr>
          <p:nvPr>
            <p:ph type="body" sz="quarter" idx="15" hasCustomPrompt="1"/>
          </p:nvPr>
        </p:nvSpPr>
        <p:spPr>
          <a:xfrm>
            <a:off x="586168" y="4366586"/>
            <a:ext cx="3295650" cy="1711325"/>
          </a:xfrm>
        </p:spPr>
        <p:txBody>
          <a:bodyPr/>
          <a:lstStyle>
            <a:lvl1pPr marL="0" indent="0">
              <a:buNone/>
              <a:defRPr sz="1200"/>
            </a:lvl1pPr>
          </a:lstStyle>
          <a:p>
            <a:pPr lvl="0"/>
            <a:r>
              <a:rPr lang="en-US"/>
              <a:t>Click to edit master text styles</a:t>
            </a:r>
          </a:p>
        </p:txBody>
      </p:sp>
      <p:sp>
        <p:nvSpPr>
          <p:cNvPr id="27" name="Text Placeholder 25"/>
          <p:cNvSpPr>
            <a:spLocks noGrp="1"/>
          </p:cNvSpPr>
          <p:nvPr>
            <p:ph type="body" sz="quarter" idx="16" hasCustomPrompt="1"/>
          </p:nvPr>
        </p:nvSpPr>
        <p:spPr>
          <a:xfrm>
            <a:off x="4418173" y="4366586"/>
            <a:ext cx="3295650" cy="1711325"/>
          </a:xfrm>
        </p:spPr>
        <p:txBody>
          <a:bodyPr/>
          <a:lstStyle>
            <a:lvl1pPr marL="0" indent="0">
              <a:buNone/>
              <a:defRPr sz="1200"/>
            </a:lvl1pPr>
          </a:lstStyle>
          <a:p>
            <a:pPr lvl="0"/>
            <a:r>
              <a:rPr lang="en-US"/>
              <a:t>Click to edit master text styles</a:t>
            </a:r>
          </a:p>
        </p:txBody>
      </p:sp>
      <p:sp>
        <p:nvSpPr>
          <p:cNvPr id="28" name="Text Placeholder 25"/>
          <p:cNvSpPr>
            <a:spLocks noGrp="1"/>
          </p:cNvSpPr>
          <p:nvPr>
            <p:ph type="body" sz="quarter" idx="17" hasCustomPrompt="1"/>
          </p:nvPr>
        </p:nvSpPr>
        <p:spPr>
          <a:xfrm>
            <a:off x="8267318" y="4366586"/>
            <a:ext cx="3295650" cy="1711325"/>
          </a:xfrm>
        </p:spPr>
        <p:txBody>
          <a:bodyPr/>
          <a:lstStyle>
            <a:lvl1pPr marL="0" indent="0">
              <a:buNone/>
              <a:defRPr sz="1200"/>
            </a:lvl1pPr>
          </a:lstStyle>
          <a:p>
            <a:pPr lvl="0"/>
            <a:r>
              <a:rPr lang="en-US"/>
              <a:t>Click to edit master text styles</a:t>
            </a:r>
          </a:p>
        </p:txBody>
      </p:sp>
      <p:sp>
        <p:nvSpPr>
          <p:cNvPr id="31" name="Chart Placeholder 3"/>
          <p:cNvSpPr>
            <a:spLocks noGrp="1"/>
          </p:cNvSpPr>
          <p:nvPr>
            <p:ph type="chart" sz="quarter" idx="18"/>
          </p:nvPr>
        </p:nvSpPr>
        <p:spPr>
          <a:xfrm>
            <a:off x="8880915" y="1370076"/>
            <a:ext cx="2183296" cy="2183296"/>
          </a:xfrm>
        </p:spPr>
        <p:txBody>
          <a:bodyPr anchor="ctr" anchorCtr="0">
            <a:normAutofit/>
          </a:bodyPr>
          <a:lstStyle>
            <a:lvl1pPr marL="0" indent="0" algn="ctr">
              <a:buNone/>
              <a:defRPr sz="1200" b="0" i="0">
                <a:latin typeface="Helvetica" charset="0"/>
                <a:ea typeface="Helvetica" charset="0"/>
                <a:cs typeface="Helvetica" charset="0"/>
              </a:defRPr>
            </a:lvl1pPr>
          </a:lstStyle>
          <a:p>
            <a:r>
              <a:rPr lang="en-US"/>
              <a:t>Click icon to add chart</a:t>
            </a:r>
          </a:p>
        </p:txBody>
      </p:sp>
      <p:sp>
        <p:nvSpPr>
          <p:cNvPr id="45" name="Text Placeholder 25"/>
          <p:cNvSpPr>
            <a:spLocks noGrp="1"/>
          </p:cNvSpPr>
          <p:nvPr>
            <p:ph type="body" sz="quarter" idx="19" hasCustomPrompt="1"/>
          </p:nvPr>
        </p:nvSpPr>
        <p:spPr>
          <a:xfrm>
            <a:off x="588862" y="3882557"/>
            <a:ext cx="3295650" cy="484030"/>
          </a:xfrm>
        </p:spPr>
        <p:txBody>
          <a:bodyPr/>
          <a:lstStyle>
            <a:lvl1pPr marL="0" indent="0">
              <a:buNone/>
              <a:defRPr sz="1400" b="1">
                <a:solidFill>
                  <a:srgbClr val="0678D5"/>
                </a:solidFill>
              </a:defRPr>
            </a:lvl1pPr>
          </a:lstStyle>
          <a:p>
            <a:pPr lvl="0"/>
            <a:r>
              <a:rPr lang="en-US"/>
              <a:t>PROBLEM</a:t>
            </a:r>
          </a:p>
        </p:txBody>
      </p:sp>
      <p:sp>
        <p:nvSpPr>
          <p:cNvPr id="46" name="Text Placeholder 25"/>
          <p:cNvSpPr>
            <a:spLocks noGrp="1"/>
          </p:cNvSpPr>
          <p:nvPr>
            <p:ph type="body" sz="quarter" idx="20" hasCustomPrompt="1"/>
          </p:nvPr>
        </p:nvSpPr>
        <p:spPr>
          <a:xfrm>
            <a:off x="4420867" y="3882557"/>
            <a:ext cx="3295650" cy="484030"/>
          </a:xfrm>
        </p:spPr>
        <p:txBody>
          <a:bodyPr/>
          <a:lstStyle>
            <a:lvl1pPr marL="0" indent="0">
              <a:buNone/>
              <a:defRPr sz="1400" b="1">
                <a:solidFill>
                  <a:srgbClr val="0678D5"/>
                </a:solidFill>
              </a:defRPr>
            </a:lvl1pPr>
          </a:lstStyle>
          <a:p>
            <a:pPr lvl="0"/>
            <a:r>
              <a:rPr lang="en-US"/>
              <a:t>SOLUTION</a:t>
            </a:r>
          </a:p>
        </p:txBody>
      </p:sp>
      <p:sp>
        <p:nvSpPr>
          <p:cNvPr id="47" name="Text Placeholder 25"/>
          <p:cNvSpPr>
            <a:spLocks noGrp="1"/>
          </p:cNvSpPr>
          <p:nvPr>
            <p:ph type="body" sz="quarter" idx="21" hasCustomPrompt="1"/>
          </p:nvPr>
        </p:nvSpPr>
        <p:spPr>
          <a:xfrm>
            <a:off x="8270012" y="3882557"/>
            <a:ext cx="3295650" cy="484030"/>
          </a:xfrm>
        </p:spPr>
        <p:txBody>
          <a:bodyPr/>
          <a:lstStyle>
            <a:lvl1pPr marL="0" indent="0">
              <a:buNone/>
              <a:defRPr sz="1400" b="1">
                <a:solidFill>
                  <a:srgbClr val="0678D5"/>
                </a:solidFill>
              </a:defRPr>
            </a:lvl1pPr>
          </a:lstStyle>
          <a:p>
            <a:pPr lvl="0"/>
            <a:r>
              <a:rPr lang="en-US"/>
              <a:t>OUTCOME</a:t>
            </a:r>
          </a:p>
        </p:txBody>
      </p:sp>
      <p:cxnSp>
        <p:nvCxnSpPr>
          <p:cNvPr id="19" name="Straight Connector 18"/>
          <p:cNvCxnSpPr/>
          <p:nvPr userDrawn="1"/>
        </p:nvCxnSpPr>
        <p:spPr>
          <a:xfrm flipH="1">
            <a:off x="600456" y="1080000"/>
            <a:ext cx="10149840"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104173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678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209800" y="974034"/>
            <a:ext cx="7772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itle 1"/>
          <p:cNvSpPr>
            <a:spLocks noGrp="1"/>
          </p:cNvSpPr>
          <p:nvPr>
            <p:ph type="ctrTitle" hasCustomPrompt="1"/>
          </p:nvPr>
        </p:nvSpPr>
        <p:spPr>
          <a:xfrm>
            <a:off x="2667000" y="1500809"/>
            <a:ext cx="6858000" cy="3054365"/>
          </a:xfrm>
          <a:prstGeom prst="rect">
            <a:avLst/>
          </a:prstGeom>
        </p:spPr>
        <p:txBody>
          <a:bodyPr anchor="ctr">
            <a:noAutofit/>
          </a:bodyPr>
          <a:lstStyle>
            <a:lvl1pPr algn="l">
              <a:lnSpc>
                <a:spcPct val="150000"/>
              </a:lnSpc>
              <a:defRPr sz="2100" b="1" i="0" baseline="0">
                <a:solidFill>
                  <a:srgbClr val="263746"/>
                </a:solidFill>
                <a:latin typeface="Helvetica" charset="0"/>
                <a:ea typeface="Helvetica" charset="0"/>
                <a:cs typeface="Helvetica" charset="0"/>
              </a:defRPr>
            </a:lvl1pPr>
          </a:lstStyle>
          <a:p>
            <a:r>
              <a:rPr lang="en-US" err="1"/>
              <a:t>Nulla</a:t>
            </a:r>
            <a:r>
              <a:rPr lang="en-US"/>
              <a:t> </a:t>
            </a:r>
            <a:r>
              <a:rPr lang="en-US" err="1"/>
              <a:t>sagittis</a:t>
            </a:r>
            <a:r>
              <a:rPr lang="en-US"/>
              <a:t> sit </a:t>
            </a:r>
            <a:r>
              <a:rPr lang="en-US" err="1"/>
              <a:t>amet</a:t>
            </a:r>
            <a:r>
              <a:rPr lang="en-US"/>
              <a:t> </a:t>
            </a:r>
            <a:r>
              <a:rPr lang="en-US" err="1"/>
              <a:t>nisl</a:t>
            </a:r>
            <a:r>
              <a:rPr lang="en-US"/>
              <a:t> </a:t>
            </a:r>
            <a:r>
              <a:rPr lang="en-US" err="1"/>
              <a:t>sed</a:t>
            </a:r>
            <a:r>
              <a:rPr lang="en-US"/>
              <a:t> </a:t>
            </a:r>
            <a:r>
              <a:rPr lang="en-US" err="1"/>
              <a:t>rhoncus</a:t>
            </a:r>
            <a:r>
              <a:rPr lang="en-US"/>
              <a:t>. </a:t>
            </a:r>
            <a:r>
              <a:rPr lang="en-US" err="1"/>
              <a:t>Suspendisse</a:t>
            </a:r>
            <a:r>
              <a:rPr lang="en-US"/>
              <a:t> semper </a:t>
            </a:r>
            <a:r>
              <a:rPr lang="en-US" err="1"/>
              <a:t>leo</a:t>
            </a:r>
            <a:r>
              <a:rPr lang="en-US"/>
              <a:t> </a:t>
            </a:r>
            <a:r>
              <a:rPr lang="en-US" err="1"/>
              <a:t>quis</a:t>
            </a:r>
            <a:r>
              <a:rPr lang="en-US"/>
              <a:t> </a:t>
            </a:r>
            <a:r>
              <a:rPr lang="en-US" err="1"/>
              <a:t>urna</a:t>
            </a:r>
            <a:r>
              <a:rPr lang="en-US"/>
              <a:t> </a:t>
            </a:r>
            <a:r>
              <a:rPr lang="en-US" err="1"/>
              <a:t>placerat</a:t>
            </a:r>
            <a:r>
              <a:rPr lang="en-US"/>
              <a:t>, </a:t>
            </a:r>
            <a:r>
              <a:rPr lang="en-US" err="1"/>
              <a:t>facilisis</a:t>
            </a:r>
            <a:r>
              <a:rPr lang="en-US"/>
              <a:t> </a:t>
            </a:r>
            <a:r>
              <a:rPr lang="en-US" err="1"/>
              <a:t>dignissim</a:t>
            </a:r>
            <a:r>
              <a:rPr lang="en-US"/>
              <a:t> </a:t>
            </a:r>
            <a:r>
              <a:rPr lang="en-US" err="1"/>
              <a:t>sapien</a:t>
            </a:r>
            <a:r>
              <a:rPr lang="en-US"/>
              <a:t> </a:t>
            </a:r>
            <a:r>
              <a:rPr lang="en-US" err="1"/>
              <a:t>ultricies</a:t>
            </a:r>
            <a:r>
              <a:rPr lang="en-US"/>
              <a:t>. </a:t>
            </a:r>
            <a:r>
              <a:rPr lang="en-US" err="1"/>
              <a:t>Quisque</a:t>
            </a:r>
            <a:r>
              <a:rPr lang="en-US"/>
              <a:t> </a:t>
            </a:r>
            <a:r>
              <a:rPr lang="en-US" err="1"/>
              <a:t>ut</a:t>
            </a:r>
            <a:r>
              <a:rPr lang="en-US"/>
              <a:t> </a:t>
            </a:r>
            <a:r>
              <a:rPr lang="en-US" err="1"/>
              <a:t>nulla</a:t>
            </a:r>
            <a:r>
              <a:rPr lang="en-US"/>
              <a:t> </a:t>
            </a:r>
            <a:r>
              <a:rPr lang="en-US" err="1"/>
              <a:t>interdum</a:t>
            </a:r>
            <a:r>
              <a:rPr lang="en-US"/>
              <a:t>, </a:t>
            </a:r>
            <a:r>
              <a:rPr lang="en-US" err="1"/>
              <a:t>commodo</a:t>
            </a:r>
            <a:r>
              <a:rPr lang="en-US"/>
              <a:t> lacus in, dictum </a:t>
            </a:r>
            <a:r>
              <a:rPr lang="en-US" err="1"/>
              <a:t>sapien</a:t>
            </a:r>
            <a:r>
              <a:rPr lang="en-US"/>
              <a:t>. Maecenas </a:t>
            </a:r>
            <a:r>
              <a:rPr lang="en-US" err="1"/>
              <a:t>orci</a:t>
            </a:r>
            <a:r>
              <a:rPr lang="en-US"/>
              <a:t> </a:t>
            </a:r>
            <a:r>
              <a:rPr lang="en-US" err="1"/>
              <a:t>tortor</a:t>
            </a:r>
            <a:r>
              <a:rPr lang="en-US"/>
              <a:t>, </a:t>
            </a:r>
            <a:r>
              <a:rPr lang="en-US" err="1"/>
              <a:t>scelerisque</a:t>
            </a:r>
            <a:r>
              <a:rPr lang="en-US"/>
              <a:t> sit </a:t>
            </a:r>
            <a:r>
              <a:rPr lang="en-US" err="1"/>
              <a:t>amet</a:t>
            </a:r>
            <a:r>
              <a:rPr lang="en-US"/>
              <a:t> </a:t>
            </a:r>
            <a:r>
              <a:rPr lang="en-US" err="1"/>
              <a:t>risus</a:t>
            </a:r>
            <a:r>
              <a:rPr lang="en-US"/>
              <a:t> </a:t>
            </a:r>
            <a:r>
              <a:rPr lang="en-US" err="1"/>
              <a:t>eu</a:t>
            </a:r>
            <a:r>
              <a:rPr lang="en-US"/>
              <a:t>, </a:t>
            </a:r>
            <a:r>
              <a:rPr lang="en-US" err="1"/>
              <a:t>tempor</a:t>
            </a:r>
            <a:r>
              <a:rPr lang="en-US"/>
              <a:t> </a:t>
            </a:r>
            <a:r>
              <a:rPr lang="en-US" err="1"/>
              <a:t>elementum</a:t>
            </a:r>
            <a:r>
              <a:rPr lang="en-US"/>
              <a:t> </a:t>
            </a:r>
            <a:r>
              <a:rPr lang="en-US" err="1"/>
              <a:t>elit</a:t>
            </a:r>
            <a:r>
              <a:rPr lang="en-US"/>
              <a:t>.</a:t>
            </a:r>
          </a:p>
        </p:txBody>
      </p:sp>
      <p:sp>
        <p:nvSpPr>
          <p:cNvPr id="22" name="Subtitle 2"/>
          <p:cNvSpPr>
            <a:spLocks noGrp="1"/>
          </p:cNvSpPr>
          <p:nvPr>
            <p:ph type="subTitle" idx="1" hasCustomPrompt="1"/>
          </p:nvPr>
        </p:nvSpPr>
        <p:spPr>
          <a:xfrm>
            <a:off x="2667000" y="4861733"/>
            <a:ext cx="6858000" cy="245174"/>
          </a:xfrm>
          <a:prstGeom prst="rect">
            <a:avLst/>
          </a:prstGeom>
        </p:spPr>
        <p:txBody>
          <a:bodyPr>
            <a:noAutofit/>
          </a:bodyPr>
          <a:lstStyle>
            <a:lvl1pPr marL="0" indent="0" algn="l">
              <a:buNone/>
              <a:defRPr sz="1400" b="1" i="0" baseline="0">
                <a:solidFill>
                  <a:srgbClr val="0678D5"/>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Individual name here.</a:t>
            </a:r>
          </a:p>
        </p:txBody>
      </p:sp>
      <p:cxnSp>
        <p:nvCxnSpPr>
          <p:cNvPr id="23" name="Straight Connector 22"/>
          <p:cNvCxnSpPr/>
          <p:nvPr userDrawn="1"/>
        </p:nvCxnSpPr>
        <p:spPr>
          <a:xfrm flipH="1">
            <a:off x="2667000" y="4707164"/>
            <a:ext cx="685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38290" y="974034"/>
            <a:ext cx="456373" cy="377688"/>
          </a:xfrm>
          <a:prstGeom prst="rect">
            <a:avLst/>
          </a:prstGeom>
        </p:spPr>
      </p:pic>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10097339" y="5168345"/>
            <a:ext cx="456373" cy="377688"/>
          </a:xfrm>
          <a:prstGeom prst="rect">
            <a:avLst/>
          </a:prstGeom>
        </p:spPr>
      </p:pic>
      <p:sp>
        <p:nvSpPr>
          <p:cNvPr id="26" name="Text Placeholder 10"/>
          <p:cNvSpPr>
            <a:spLocks noGrp="1"/>
          </p:cNvSpPr>
          <p:nvPr>
            <p:ph type="body" sz="quarter" idx="13" hasCustomPrompt="1"/>
          </p:nvPr>
        </p:nvSpPr>
        <p:spPr>
          <a:xfrm>
            <a:off x="2667000" y="5105111"/>
            <a:ext cx="6858000" cy="272465"/>
          </a:xfrm>
        </p:spPr>
        <p:txBody>
          <a:bodyPr>
            <a:normAutofit/>
          </a:bodyPr>
          <a:lstStyle>
            <a:lvl1pPr marL="0" indent="0">
              <a:buNone/>
              <a:defRPr sz="1200" b="0" i="0">
                <a:solidFill>
                  <a:srgbClr val="0678D5"/>
                </a:solidFill>
                <a:latin typeface="Helvetica Light" charset="0"/>
                <a:ea typeface="Helvetica Light" charset="0"/>
                <a:cs typeface="Helvetica Light" charset="0"/>
              </a:defRPr>
            </a:lvl1pPr>
          </a:lstStyle>
          <a:p>
            <a:r>
              <a:rPr lang="en-US"/>
              <a:t>Individual title can go here.</a:t>
            </a:r>
          </a:p>
        </p:txBody>
      </p: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231313914"/>
      </p:ext>
    </p:extLst>
  </p:cSld>
  <p:clrMapOvr>
    <a:masterClrMapping/>
  </p:clrMapOvr>
  <p:extLst mod="1">
    <p:ext uri="{DCECCB84-F9BA-43D5-87BE-67443E8EF086}">
      <p15:sldGuideLst xmlns="" xmlns:p15="http://schemas.microsoft.com/office/powerpoint/2012/main">
        <p15:guide id="3"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0" name="Rectangle 29"/>
          <p:cNvSpPr/>
          <p:nvPr userDrawn="1"/>
        </p:nvSpPr>
        <p:spPr>
          <a:xfrm>
            <a:off x="0" y="0"/>
            <a:ext cx="12192000" cy="6858000"/>
          </a:xfrm>
          <a:prstGeom prst="rect">
            <a:avLst/>
          </a:prstGeom>
          <a:solidFill>
            <a:srgbClr val="2637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31" name="Title 1"/>
          <p:cNvSpPr txBox="1">
            <a:spLocks/>
          </p:cNvSpPr>
          <p:nvPr userDrawn="1"/>
        </p:nvSpPr>
        <p:spPr>
          <a:xfrm>
            <a:off x="702000" y="2414017"/>
            <a:ext cx="5662468" cy="1066474"/>
          </a:xfrm>
          <a:prstGeom prst="rect">
            <a:avLst/>
          </a:prstGeom>
        </p:spPr>
        <p:txBody>
          <a:bodyPr vert="horz" lIns="0" tIns="45720" rIns="91440" bIns="45720" rtlCol="0" anchor="b" anchorCtr="0">
            <a:noAutofit/>
          </a:bodyPr>
          <a:lstStyle>
            <a:lvl1pPr algn="l" defTabSz="914400" rtl="0" eaLnBrk="1" latinLnBrk="0" hangingPunct="1">
              <a:lnSpc>
                <a:spcPct val="90000"/>
              </a:lnSpc>
              <a:spcBef>
                <a:spcPct val="0"/>
              </a:spcBef>
              <a:buNone/>
              <a:defRPr sz="7000" b="1" i="0" kern="1200" baseline="0">
                <a:solidFill>
                  <a:schemeClr val="bg1"/>
                </a:solidFill>
                <a:latin typeface="Helvetica" charset="0"/>
                <a:ea typeface="Helvetica" charset="0"/>
                <a:cs typeface="Helvetica"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000" b="1" i="0" u="none" strike="noStrike" kern="1200" cap="none" spc="0" normalizeH="0" baseline="0" noProof="0">
                <a:ln>
                  <a:noFill/>
                </a:ln>
                <a:solidFill>
                  <a:srgbClr val="FFFFFF"/>
                </a:solidFill>
                <a:effectLst/>
                <a:uLnTx/>
                <a:uFillTx/>
                <a:latin typeface="Helvetica" charset="0"/>
                <a:ea typeface="Helvetica" charset="0"/>
                <a:cs typeface="Helvetica" charset="0"/>
              </a:rPr>
              <a:t>Thank you.</a:t>
            </a:r>
          </a:p>
        </p:txBody>
      </p:sp>
      <p:pic>
        <p:nvPicPr>
          <p:cNvPr id="33" name="Picture 3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46196" y="-1"/>
            <a:ext cx="4845804" cy="6858001"/>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8D8D94"/>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bg1"/>
                </a:solidFill>
              </a:rPr>
              <a:pPr/>
              <a:t>‹#›</a:t>
            </a:fld>
            <a:endParaRPr lang="en-US">
              <a:solidFill>
                <a:schemeClr val="bg1"/>
              </a:solidFill>
            </a:endParaRPr>
          </a:p>
        </p:txBody>
      </p:sp>
      <p:sp>
        <p:nvSpPr>
          <p:cNvPr id="3" name="Text Placeholder 2"/>
          <p:cNvSpPr>
            <a:spLocks noGrp="1"/>
          </p:cNvSpPr>
          <p:nvPr>
            <p:ph type="body" sz="quarter" idx="12" hasCustomPrompt="1"/>
          </p:nvPr>
        </p:nvSpPr>
        <p:spPr>
          <a:xfrm>
            <a:off x="685800" y="3494866"/>
            <a:ext cx="5410200" cy="1369742"/>
          </a:xfrm>
        </p:spPr>
        <p:txBody>
          <a:bodyPr/>
          <a:lstStyle>
            <a:lvl1pPr marL="0" indent="0">
              <a:buNone/>
              <a:defRPr sz="1800">
                <a:solidFill>
                  <a:srgbClr val="F3B921"/>
                </a:solidFill>
              </a:defRPr>
            </a:lvl1pPr>
            <a:lvl2pPr marL="457200" indent="0">
              <a:buNone/>
              <a:defRPr sz="1800">
                <a:solidFill>
                  <a:srgbClr val="F3B921"/>
                </a:solidFill>
              </a:defRPr>
            </a:lvl2pPr>
            <a:lvl3pPr marL="914400" indent="0">
              <a:buNone/>
              <a:defRPr sz="1800">
                <a:solidFill>
                  <a:srgbClr val="F3B921"/>
                </a:solidFill>
              </a:defRPr>
            </a:lvl3pPr>
            <a:lvl4pPr marL="914400" indent="0">
              <a:buNone/>
              <a:defRPr sz="1800">
                <a:solidFill>
                  <a:srgbClr val="F3B921"/>
                </a:solidFill>
              </a:defRPr>
            </a:lvl4pPr>
            <a:lvl5pPr marL="914400" indent="0">
              <a:buNone/>
              <a:defRPr sz="1800">
                <a:solidFill>
                  <a:srgbClr val="F3B921"/>
                </a:solidFill>
              </a:defRPr>
            </a:lvl5pPr>
          </a:lstStyle>
          <a:p>
            <a:pPr lvl="0"/>
            <a:r>
              <a:rPr lang="en-US"/>
              <a:t>Click to add content</a:t>
            </a:r>
          </a:p>
        </p:txBody>
      </p:sp>
    </p:spTree>
    <p:extLst>
      <p:ext uri="{BB962C8B-B14F-4D97-AF65-F5344CB8AC3E}">
        <p14:creationId xmlns:p14="http://schemas.microsoft.com/office/powerpoint/2010/main" val="190900930"/>
      </p:ext>
    </p:extLst>
  </p:cSld>
  <p:clrMapOvr>
    <a:masterClrMapping/>
  </p:clrMapOvr>
  <p:extLst mod="1">
    <p:ext uri="{DCECCB84-F9BA-43D5-87BE-67443E8EF086}">
      <p15:sldGuideLst xmlns="" xmlns:p15="http://schemas.microsoft.com/office/powerpoint/2012/main">
        <p15:guide id="3"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2033F9-20C9-477E-8D20-2608B6326C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A63FA06-9A08-43F5-A0AC-CB41DD42E174}"/>
              </a:ext>
            </a:extLst>
          </p:cNvPr>
          <p:cNvSpPr>
            <a:spLocks noGrp="1"/>
          </p:cNvSpPr>
          <p:nvPr>
            <p:ph type="dt" sz="half" idx="10"/>
          </p:nvPr>
        </p:nvSpPr>
        <p:spPr/>
        <p:txBody>
          <a:bodyPr/>
          <a:lstStyle/>
          <a:p>
            <a:fld id="{8AECE717-8E0D-1947-9DC8-E1A473813FE0}" type="datetimeFigureOut">
              <a:rPr lang="en-US" smtClean="0"/>
              <a:pPr/>
              <a:t>3/19/2020</a:t>
            </a:fld>
            <a:endParaRPr lang="en-US"/>
          </a:p>
        </p:txBody>
      </p:sp>
      <p:sp>
        <p:nvSpPr>
          <p:cNvPr id="4" name="Footer Placeholder 3">
            <a:extLst>
              <a:ext uri="{FF2B5EF4-FFF2-40B4-BE49-F238E27FC236}">
                <a16:creationId xmlns="" xmlns:a16="http://schemas.microsoft.com/office/drawing/2014/main" id="{F23DD615-1F6D-4124-977C-0EF9AA0AEB1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42009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p:nvPr/>
        </p:nvSpPr>
        <p:spPr>
          <a:xfrm>
            <a:off x="0" y="5718000"/>
            <a:ext cx="12192000" cy="330000"/>
          </a:xfrm>
          <a:prstGeom prst="rect">
            <a:avLst/>
          </a:prstGeom>
          <a:solidFill>
            <a:srgbClr val="16575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1" name="Shape 11"/>
          <p:cNvSpPr/>
          <p:nvPr/>
        </p:nvSpPr>
        <p:spPr>
          <a:xfrm>
            <a:off x="0" y="0"/>
            <a:ext cx="12192000" cy="707600"/>
          </a:xfrm>
          <a:prstGeom prst="rect">
            <a:avLst/>
          </a:prstGeom>
          <a:solidFill>
            <a:srgbClr val="18637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114454"/>
              </a:solidFill>
            </a:endParaRPr>
          </a:p>
        </p:txBody>
      </p:sp>
      <p:sp>
        <p:nvSpPr>
          <p:cNvPr id="12" name="Shape 12"/>
          <p:cNvSpPr/>
          <p:nvPr/>
        </p:nvSpPr>
        <p:spPr>
          <a:xfrm>
            <a:off x="0" y="667501"/>
            <a:ext cx="12192000" cy="5098800"/>
          </a:xfrm>
          <a:prstGeom prst="rect">
            <a:avLst/>
          </a:prstGeom>
          <a:solidFill>
            <a:srgbClr val="124057"/>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3" name="Shape 13"/>
          <p:cNvSpPr/>
          <p:nvPr/>
        </p:nvSpPr>
        <p:spPr>
          <a:xfrm>
            <a:off x="0" y="5991473"/>
            <a:ext cx="12192000" cy="157600"/>
          </a:xfrm>
          <a:prstGeom prst="rect">
            <a:avLst/>
          </a:prstGeom>
          <a:solidFill>
            <a:srgbClr val="3B8D6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4" name="Shape 14"/>
          <p:cNvSpPr/>
          <p:nvPr/>
        </p:nvSpPr>
        <p:spPr>
          <a:xfrm>
            <a:off x="0" y="6112100"/>
            <a:ext cx="12192000" cy="746000"/>
          </a:xfrm>
          <a:prstGeom prst="rect">
            <a:avLst/>
          </a:prstGeom>
          <a:solidFill>
            <a:srgbClr val="94BF6E"/>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15" name="Shape 15"/>
          <p:cNvSpPr txBox="1">
            <a:spLocks noGrp="1"/>
          </p:cNvSpPr>
          <p:nvPr>
            <p:ph type="ctrTitle"/>
          </p:nvPr>
        </p:nvSpPr>
        <p:spPr>
          <a:xfrm>
            <a:off x="914400" y="3468567"/>
            <a:ext cx="7747200" cy="1546400"/>
          </a:xfrm>
          <a:prstGeom prst="rect">
            <a:avLst/>
          </a:prstGeom>
        </p:spPr>
        <p:txBody>
          <a:bodyPr spcFirstLastPara="1" wrap="square" lIns="91425" tIns="91425" rIns="91425" bIns="91425" anchor="b" anchorCtr="0"/>
          <a:lstStyle>
            <a:lvl1pPr lvl="0">
              <a:spcBef>
                <a:spcPts val="0"/>
              </a:spcBef>
              <a:spcAft>
                <a:spcPts val="0"/>
              </a:spcAft>
              <a:buSzPts val="4800"/>
              <a:buNone/>
              <a:defRPr sz="64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169136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5484800" y="3838333"/>
            <a:ext cx="6007600" cy="1546400"/>
          </a:xfrm>
          <a:prstGeom prst="rect">
            <a:avLst/>
          </a:prstGeom>
        </p:spPr>
        <p:txBody>
          <a:bodyPr spcFirstLastPara="1" wrap="square" lIns="91425" tIns="91425" rIns="91425" bIns="91425" anchor="b" anchorCtr="0"/>
          <a:lstStyle>
            <a:lvl1pPr lvl="0" rtl="0">
              <a:spcBef>
                <a:spcPts val="0"/>
              </a:spcBef>
              <a:spcAft>
                <a:spcPts val="0"/>
              </a:spcAft>
              <a:buClr>
                <a:srgbClr val="114454"/>
              </a:buClr>
              <a:buSzPts val="4800"/>
              <a:buNone/>
              <a:defRPr sz="6400">
                <a:solidFill>
                  <a:srgbClr val="114454"/>
                </a:solidFill>
              </a:defRPr>
            </a:lvl1pPr>
            <a:lvl2pPr lvl="1" rtl="0">
              <a:spcBef>
                <a:spcPts val="0"/>
              </a:spcBef>
              <a:spcAft>
                <a:spcPts val="0"/>
              </a:spcAft>
              <a:buClr>
                <a:srgbClr val="114454"/>
              </a:buClr>
              <a:buSzPts val="4800"/>
              <a:buNone/>
              <a:defRPr sz="6400">
                <a:solidFill>
                  <a:srgbClr val="114454"/>
                </a:solidFill>
              </a:defRPr>
            </a:lvl2pPr>
            <a:lvl3pPr lvl="2" rtl="0">
              <a:spcBef>
                <a:spcPts val="0"/>
              </a:spcBef>
              <a:spcAft>
                <a:spcPts val="0"/>
              </a:spcAft>
              <a:buClr>
                <a:srgbClr val="114454"/>
              </a:buClr>
              <a:buSzPts val="4800"/>
              <a:buNone/>
              <a:defRPr sz="6400">
                <a:solidFill>
                  <a:srgbClr val="114454"/>
                </a:solidFill>
              </a:defRPr>
            </a:lvl3pPr>
            <a:lvl4pPr lvl="3" rtl="0">
              <a:spcBef>
                <a:spcPts val="0"/>
              </a:spcBef>
              <a:spcAft>
                <a:spcPts val="0"/>
              </a:spcAft>
              <a:buClr>
                <a:srgbClr val="114454"/>
              </a:buClr>
              <a:buSzPts val="4800"/>
              <a:buNone/>
              <a:defRPr sz="6400">
                <a:solidFill>
                  <a:srgbClr val="114454"/>
                </a:solidFill>
              </a:defRPr>
            </a:lvl4pPr>
            <a:lvl5pPr lvl="4" rtl="0">
              <a:spcBef>
                <a:spcPts val="0"/>
              </a:spcBef>
              <a:spcAft>
                <a:spcPts val="0"/>
              </a:spcAft>
              <a:buClr>
                <a:srgbClr val="114454"/>
              </a:buClr>
              <a:buSzPts val="4800"/>
              <a:buNone/>
              <a:defRPr sz="6400">
                <a:solidFill>
                  <a:srgbClr val="114454"/>
                </a:solidFill>
              </a:defRPr>
            </a:lvl5pPr>
            <a:lvl6pPr lvl="5" rtl="0">
              <a:spcBef>
                <a:spcPts val="0"/>
              </a:spcBef>
              <a:spcAft>
                <a:spcPts val="0"/>
              </a:spcAft>
              <a:buClr>
                <a:srgbClr val="114454"/>
              </a:buClr>
              <a:buSzPts val="4800"/>
              <a:buNone/>
              <a:defRPr sz="6400">
                <a:solidFill>
                  <a:srgbClr val="114454"/>
                </a:solidFill>
              </a:defRPr>
            </a:lvl6pPr>
            <a:lvl7pPr lvl="6" rtl="0">
              <a:spcBef>
                <a:spcPts val="0"/>
              </a:spcBef>
              <a:spcAft>
                <a:spcPts val="0"/>
              </a:spcAft>
              <a:buClr>
                <a:srgbClr val="114454"/>
              </a:buClr>
              <a:buSzPts val="4800"/>
              <a:buNone/>
              <a:defRPr sz="6400">
                <a:solidFill>
                  <a:srgbClr val="114454"/>
                </a:solidFill>
              </a:defRPr>
            </a:lvl7pPr>
            <a:lvl8pPr lvl="7" rtl="0">
              <a:spcBef>
                <a:spcPts val="0"/>
              </a:spcBef>
              <a:spcAft>
                <a:spcPts val="0"/>
              </a:spcAft>
              <a:buClr>
                <a:srgbClr val="114454"/>
              </a:buClr>
              <a:buSzPts val="4800"/>
              <a:buNone/>
              <a:defRPr sz="6400">
                <a:solidFill>
                  <a:srgbClr val="114454"/>
                </a:solidFill>
              </a:defRPr>
            </a:lvl8pPr>
            <a:lvl9pPr lvl="8" rtl="0">
              <a:spcBef>
                <a:spcPts val="0"/>
              </a:spcBef>
              <a:spcAft>
                <a:spcPts val="0"/>
              </a:spcAft>
              <a:buClr>
                <a:srgbClr val="114454"/>
              </a:buClr>
              <a:buSzPts val="4800"/>
              <a:buNone/>
              <a:defRPr sz="6400">
                <a:solidFill>
                  <a:srgbClr val="114454"/>
                </a:solidFill>
              </a:defRPr>
            </a:lvl9pPr>
          </a:lstStyle>
          <a:p>
            <a:endParaRPr/>
          </a:p>
        </p:txBody>
      </p:sp>
      <p:sp>
        <p:nvSpPr>
          <p:cNvPr id="18" name="Shape 18"/>
          <p:cNvSpPr txBox="1">
            <a:spLocks noGrp="1"/>
          </p:cNvSpPr>
          <p:nvPr>
            <p:ph type="subTitle" idx="1"/>
          </p:nvPr>
        </p:nvSpPr>
        <p:spPr>
          <a:xfrm>
            <a:off x="5484800" y="5310733"/>
            <a:ext cx="6007600" cy="1046400"/>
          </a:xfrm>
          <a:prstGeom prst="rect">
            <a:avLst/>
          </a:prstGeom>
        </p:spPr>
        <p:txBody>
          <a:bodyPr spcFirstLastPara="1" wrap="square" lIns="91425" tIns="91425" rIns="91425" bIns="91425" anchor="t" anchorCtr="0"/>
          <a:lstStyle>
            <a:lvl1pPr lvl="0" rtl="0">
              <a:spcBef>
                <a:spcPts val="0"/>
              </a:spcBef>
              <a:spcAft>
                <a:spcPts val="0"/>
              </a:spcAft>
              <a:buClr>
                <a:srgbClr val="94BF6E"/>
              </a:buClr>
              <a:buSzPts val="1800"/>
              <a:buNone/>
              <a:defRPr sz="2400" b="1">
                <a:solidFill>
                  <a:srgbClr val="94BF6E"/>
                </a:solidFill>
                <a:latin typeface="Aller" panose="020B0503030302020204" pitchFamily="34" charset="0"/>
              </a:defRPr>
            </a:lvl1pPr>
            <a:lvl2pPr lvl="1" rtl="0">
              <a:spcBef>
                <a:spcPts val="0"/>
              </a:spcBef>
              <a:spcAft>
                <a:spcPts val="0"/>
              </a:spcAft>
              <a:buClr>
                <a:srgbClr val="94BF6E"/>
              </a:buClr>
              <a:buSzPts val="1800"/>
              <a:buNone/>
              <a:defRPr sz="2400" b="1">
                <a:solidFill>
                  <a:srgbClr val="94BF6E"/>
                </a:solidFill>
              </a:defRPr>
            </a:lvl2pPr>
            <a:lvl3pPr lvl="2" rtl="0">
              <a:spcBef>
                <a:spcPts val="0"/>
              </a:spcBef>
              <a:spcAft>
                <a:spcPts val="0"/>
              </a:spcAft>
              <a:buClr>
                <a:srgbClr val="94BF6E"/>
              </a:buClr>
              <a:buSzPts val="1800"/>
              <a:buNone/>
              <a:defRPr sz="24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dirty="0"/>
          </a:p>
        </p:txBody>
      </p:sp>
      <p:sp>
        <p:nvSpPr>
          <p:cNvPr id="19" name="Shape 19"/>
          <p:cNvSpPr/>
          <p:nvPr/>
        </p:nvSpPr>
        <p:spPr>
          <a:xfrm>
            <a:off x="0" y="5717999"/>
            <a:ext cx="4632400" cy="330000"/>
          </a:xfrm>
          <a:prstGeom prst="rect">
            <a:avLst/>
          </a:prstGeom>
          <a:solidFill>
            <a:srgbClr val="16575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dirty="0">
              <a:latin typeface="Aller" panose="020B0503030302020204" pitchFamily="34" charset="0"/>
            </a:endParaRPr>
          </a:p>
        </p:txBody>
      </p:sp>
      <p:sp>
        <p:nvSpPr>
          <p:cNvPr id="20" name="Shape 20"/>
          <p:cNvSpPr/>
          <p:nvPr/>
        </p:nvSpPr>
        <p:spPr>
          <a:xfrm>
            <a:off x="0" y="0"/>
            <a:ext cx="4632400" cy="707600"/>
          </a:xfrm>
          <a:prstGeom prst="rect">
            <a:avLst/>
          </a:prstGeom>
          <a:solidFill>
            <a:srgbClr val="18637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dirty="0">
              <a:solidFill>
                <a:srgbClr val="114454"/>
              </a:solidFill>
              <a:latin typeface="Aller" panose="020B0503030302020204" pitchFamily="34" charset="0"/>
            </a:endParaRPr>
          </a:p>
        </p:txBody>
      </p:sp>
      <p:sp>
        <p:nvSpPr>
          <p:cNvPr id="21" name="Shape 21"/>
          <p:cNvSpPr/>
          <p:nvPr/>
        </p:nvSpPr>
        <p:spPr>
          <a:xfrm>
            <a:off x="0" y="667501"/>
            <a:ext cx="4632400" cy="5098800"/>
          </a:xfrm>
          <a:prstGeom prst="rect">
            <a:avLst/>
          </a:prstGeom>
          <a:solidFill>
            <a:srgbClr val="124057"/>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dirty="0">
              <a:latin typeface="Aller" panose="020B0503030302020204" pitchFamily="34" charset="0"/>
            </a:endParaRPr>
          </a:p>
        </p:txBody>
      </p:sp>
      <p:sp>
        <p:nvSpPr>
          <p:cNvPr id="22" name="Shape 22"/>
          <p:cNvSpPr/>
          <p:nvPr/>
        </p:nvSpPr>
        <p:spPr>
          <a:xfrm>
            <a:off x="0" y="5991472"/>
            <a:ext cx="4632400" cy="157600"/>
          </a:xfrm>
          <a:prstGeom prst="rect">
            <a:avLst/>
          </a:prstGeom>
          <a:solidFill>
            <a:srgbClr val="3B8D6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dirty="0">
              <a:latin typeface="Aller" panose="020B0503030302020204" pitchFamily="34" charset="0"/>
            </a:endParaRPr>
          </a:p>
        </p:txBody>
      </p:sp>
      <p:sp>
        <p:nvSpPr>
          <p:cNvPr id="23" name="Shape 23"/>
          <p:cNvSpPr/>
          <p:nvPr/>
        </p:nvSpPr>
        <p:spPr>
          <a:xfrm>
            <a:off x="0" y="6112100"/>
            <a:ext cx="4632400" cy="746000"/>
          </a:xfrm>
          <a:prstGeom prst="rect">
            <a:avLst/>
          </a:prstGeom>
          <a:solidFill>
            <a:srgbClr val="94BF6E"/>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dirty="0">
              <a:latin typeface="Aller" panose="020B0503030302020204" pitchFamily="34" charset="0"/>
            </a:endParaRPr>
          </a:p>
        </p:txBody>
      </p:sp>
      <p:sp>
        <p:nvSpPr>
          <p:cNvPr id="24" name="Shape 24"/>
          <p:cNvSpPr txBox="1">
            <a:spLocks noGrp="1"/>
          </p:cNvSpPr>
          <p:nvPr>
            <p:ph type="sldNum" idx="12"/>
          </p:nvPr>
        </p:nvSpPr>
        <p:spPr>
          <a:xfrm>
            <a:off x="-68067" y="6425867"/>
            <a:ext cx="465600" cy="432000"/>
          </a:xfrm>
          <a:prstGeom prst="rect">
            <a:avLst/>
          </a:prstGeom>
        </p:spPr>
        <p:txBody>
          <a:bodyPr spcFirstLastPara="1" wrap="square" lIns="91425" tIns="91425" rIns="91425" bIns="91425" anchor="t" anchorCtr="0">
            <a:noAutofit/>
          </a:bodyPr>
          <a:lstStyle>
            <a:lvl1pPr lvl="0" algn="ctr" rtl="0">
              <a:buNone/>
              <a:defRPr sz="1067">
                <a:solidFill>
                  <a:srgbClr val="FFFFFF"/>
                </a:solidFill>
                <a:latin typeface="Roboto Slab"/>
                <a:ea typeface="Roboto Slab"/>
                <a:cs typeface="Roboto Slab"/>
                <a:sym typeface="Roboto Slab"/>
              </a:defRPr>
            </a:lvl1pPr>
            <a:lvl2pPr lvl="1" algn="ctr" rtl="0">
              <a:buNone/>
              <a:defRPr sz="1067">
                <a:solidFill>
                  <a:srgbClr val="FFFFFF"/>
                </a:solidFill>
                <a:latin typeface="Roboto Slab"/>
                <a:ea typeface="Roboto Slab"/>
                <a:cs typeface="Roboto Slab"/>
                <a:sym typeface="Roboto Slab"/>
              </a:defRPr>
            </a:lvl2pPr>
            <a:lvl3pPr lvl="2" algn="ctr" rtl="0">
              <a:buNone/>
              <a:defRPr sz="1067">
                <a:solidFill>
                  <a:srgbClr val="FFFFFF"/>
                </a:solidFill>
                <a:latin typeface="Roboto Slab"/>
                <a:ea typeface="Roboto Slab"/>
                <a:cs typeface="Roboto Slab"/>
                <a:sym typeface="Roboto Slab"/>
              </a:defRPr>
            </a:lvl3pPr>
            <a:lvl4pPr lvl="3" algn="ctr" rtl="0">
              <a:buNone/>
              <a:defRPr sz="1067">
                <a:solidFill>
                  <a:srgbClr val="FFFFFF"/>
                </a:solidFill>
                <a:latin typeface="Roboto Slab"/>
                <a:ea typeface="Roboto Slab"/>
                <a:cs typeface="Roboto Slab"/>
                <a:sym typeface="Roboto Slab"/>
              </a:defRPr>
            </a:lvl4pPr>
            <a:lvl5pPr lvl="4" algn="ctr" rtl="0">
              <a:buNone/>
              <a:defRPr sz="1067">
                <a:solidFill>
                  <a:srgbClr val="FFFFFF"/>
                </a:solidFill>
                <a:latin typeface="Roboto Slab"/>
                <a:ea typeface="Roboto Slab"/>
                <a:cs typeface="Roboto Slab"/>
                <a:sym typeface="Roboto Slab"/>
              </a:defRPr>
            </a:lvl5pPr>
            <a:lvl6pPr lvl="5" algn="ctr" rtl="0">
              <a:buNone/>
              <a:defRPr sz="1067">
                <a:solidFill>
                  <a:srgbClr val="FFFFFF"/>
                </a:solidFill>
                <a:latin typeface="Roboto Slab"/>
                <a:ea typeface="Roboto Slab"/>
                <a:cs typeface="Roboto Slab"/>
                <a:sym typeface="Roboto Slab"/>
              </a:defRPr>
            </a:lvl6pPr>
            <a:lvl7pPr lvl="6" algn="ctr" rtl="0">
              <a:buNone/>
              <a:defRPr sz="1067">
                <a:solidFill>
                  <a:srgbClr val="FFFFFF"/>
                </a:solidFill>
                <a:latin typeface="Roboto Slab"/>
                <a:ea typeface="Roboto Slab"/>
                <a:cs typeface="Roboto Slab"/>
                <a:sym typeface="Roboto Slab"/>
              </a:defRPr>
            </a:lvl7pPr>
            <a:lvl8pPr lvl="7" algn="ctr" rtl="0">
              <a:buNone/>
              <a:defRPr sz="1067">
                <a:solidFill>
                  <a:srgbClr val="FFFFFF"/>
                </a:solidFill>
                <a:latin typeface="Roboto Slab"/>
                <a:ea typeface="Roboto Slab"/>
                <a:cs typeface="Roboto Slab"/>
                <a:sym typeface="Roboto Slab"/>
              </a:defRPr>
            </a:lvl8pPr>
            <a:lvl9pPr lvl="8" algn="ctr" rtl="0">
              <a:buNone/>
              <a:defRPr sz="1067">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0601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35" name="Shape 35"/>
          <p:cNvSpPr/>
          <p:nvPr/>
        </p:nvSpPr>
        <p:spPr>
          <a:xfrm>
            <a:off x="0" y="0"/>
            <a:ext cx="329600" cy="707600"/>
          </a:xfrm>
          <a:prstGeom prst="rect">
            <a:avLst/>
          </a:prstGeom>
          <a:solidFill>
            <a:srgbClr val="18637B"/>
          </a:solidFill>
          <a:ln>
            <a:noFill/>
          </a:ln>
        </p:spPr>
        <p:txBody>
          <a:bodyPr spcFirstLastPara="1" wrap="square" lIns="121900" tIns="121900" rIns="121900" bIns="121900" anchor="ctr" anchorCtr="0">
            <a:noAutofit/>
          </a:bodyPr>
          <a:lstStyle/>
          <a:p>
            <a:pPr marL="0" lvl="0" indent="0" rtl="0">
              <a:spcBef>
                <a:spcPts val="0"/>
              </a:spcBef>
              <a:spcAft>
                <a:spcPts val="0"/>
              </a:spcAft>
              <a:buNone/>
            </a:pPr>
            <a:endParaRPr sz="2400">
              <a:solidFill>
                <a:srgbClr val="114454"/>
              </a:solidFill>
            </a:endParaRPr>
          </a:p>
        </p:txBody>
      </p:sp>
      <p:sp>
        <p:nvSpPr>
          <p:cNvPr id="36" name="Shape 36"/>
          <p:cNvSpPr/>
          <p:nvPr/>
        </p:nvSpPr>
        <p:spPr>
          <a:xfrm>
            <a:off x="0" y="667500"/>
            <a:ext cx="5507421" cy="1411600"/>
          </a:xfrm>
          <a:prstGeom prst="rect">
            <a:avLst/>
          </a:prstGeom>
          <a:solidFill>
            <a:srgbClr val="124057"/>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7" name="Shape 37"/>
          <p:cNvSpPr/>
          <p:nvPr/>
        </p:nvSpPr>
        <p:spPr>
          <a:xfrm>
            <a:off x="0" y="2071208"/>
            <a:ext cx="329600" cy="2043600"/>
          </a:xfrm>
          <a:prstGeom prst="rect">
            <a:avLst/>
          </a:prstGeom>
          <a:solidFill>
            <a:srgbClr val="16575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8" name="Shape 38"/>
          <p:cNvSpPr/>
          <p:nvPr/>
        </p:nvSpPr>
        <p:spPr>
          <a:xfrm>
            <a:off x="0" y="4114800"/>
            <a:ext cx="329600" cy="807200"/>
          </a:xfrm>
          <a:prstGeom prst="rect">
            <a:avLst/>
          </a:prstGeom>
          <a:solidFill>
            <a:srgbClr val="3B8D61"/>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sp>
        <p:nvSpPr>
          <p:cNvPr id="39" name="Shape 39"/>
          <p:cNvSpPr/>
          <p:nvPr/>
        </p:nvSpPr>
        <p:spPr>
          <a:xfrm>
            <a:off x="0" y="4922000"/>
            <a:ext cx="329600" cy="1936000"/>
          </a:xfrm>
          <a:prstGeom prst="rect">
            <a:avLst/>
          </a:prstGeom>
          <a:solidFill>
            <a:srgbClr val="94BF6E"/>
          </a:soli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00"/>
          </a:p>
        </p:txBody>
      </p:sp>
      <p:cxnSp>
        <p:nvCxnSpPr>
          <p:cNvPr id="40" name="Shape 40"/>
          <p:cNvCxnSpPr/>
          <p:nvPr/>
        </p:nvCxnSpPr>
        <p:spPr>
          <a:xfrm>
            <a:off x="1004895" y="1079633"/>
            <a:ext cx="0" cy="627600"/>
          </a:xfrm>
          <a:prstGeom prst="straightConnector1">
            <a:avLst/>
          </a:prstGeom>
          <a:noFill/>
          <a:ln w="9525" cap="flat" cmpd="sng">
            <a:solidFill>
              <a:srgbClr val="18637B"/>
            </a:solidFill>
            <a:prstDash val="solid"/>
            <a:round/>
            <a:headEnd type="none" w="med" len="med"/>
            <a:tailEnd type="none" w="med" len="med"/>
          </a:ln>
        </p:spPr>
      </p:cxnSp>
      <p:sp>
        <p:nvSpPr>
          <p:cNvPr id="41" name="Shape 41"/>
          <p:cNvSpPr txBox="1">
            <a:spLocks noGrp="1"/>
          </p:cNvSpPr>
          <p:nvPr>
            <p:ph type="title"/>
          </p:nvPr>
        </p:nvSpPr>
        <p:spPr>
          <a:xfrm>
            <a:off x="1528033" y="707633"/>
            <a:ext cx="4278400" cy="1371600"/>
          </a:xfrm>
          <a:prstGeom prst="rect">
            <a:avLst/>
          </a:prstGeom>
        </p:spPr>
        <p:txBody>
          <a:bodyPr spcFirstLastPara="1" wrap="square" lIns="91425" tIns="91425" rIns="91425" bIns="91425" anchor="ctr"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Shape 42"/>
          <p:cNvSpPr txBox="1">
            <a:spLocks noGrp="1"/>
          </p:cNvSpPr>
          <p:nvPr>
            <p:ph type="body" idx="1"/>
          </p:nvPr>
        </p:nvSpPr>
        <p:spPr>
          <a:xfrm>
            <a:off x="1528033" y="2356367"/>
            <a:ext cx="10054400" cy="4211600"/>
          </a:xfrm>
          <a:prstGeom prst="rect">
            <a:avLst/>
          </a:prstGeom>
        </p:spPr>
        <p:txBody>
          <a:bodyPr spcFirstLastPara="1" wrap="square" lIns="91425" tIns="91425" rIns="91425" bIns="91425" anchor="t" anchorCtr="0"/>
          <a:lstStyle>
            <a:lvl1pPr marL="609585" lvl="0" indent="-541853">
              <a:spcBef>
                <a:spcPts val="800"/>
              </a:spcBef>
              <a:spcAft>
                <a:spcPts val="0"/>
              </a:spcAft>
              <a:buSzPts val="2800"/>
              <a:buChar char="▪"/>
              <a:defRPr sz="3733"/>
            </a:lvl1pPr>
            <a:lvl2pPr marL="1219170" lvl="1" indent="-541853">
              <a:spcBef>
                <a:spcPts val="0"/>
              </a:spcBef>
              <a:spcAft>
                <a:spcPts val="0"/>
              </a:spcAft>
              <a:buSzPts val="2800"/>
              <a:buChar char="▫"/>
              <a:defRPr sz="3733"/>
            </a:lvl2pPr>
            <a:lvl3pPr marL="1828754" lvl="2" indent="-541853">
              <a:spcBef>
                <a:spcPts val="0"/>
              </a:spcBef>
              <a:spcAft>
                <a:spcPts val="0"/>
              </a:spcAft>
              <a:buSzPts val="2800"/>
              <a:buChar char="■"/>
              <a:defRPr sz="3733"/>
            </a:lvl3pPr>
            <a:lvl4pPr marL="2438339" lvl="3" indent="-541853">
              <a:spcBef>
                <a:spcPts val="0"/>
              </a:spcBef>
              <a:spcAft>
                <a:spcPts val="0"/>
              </a:spcAft>
              <a:buSzPts val="2800"/>
              <a:buChar char="●"/>
              <a:defRPr sz="3733"/>
            </a:lvl4pPr>
            <a:lvl5pPr marL="3047924" lvl="4" indent="-541853">
              <a:spcBef>
                <a:spcPts val="0"/>
              </a:spcBef>
              <a:spcAft>
                <a:spcPts val="0"/>
              </a:spcAft>
              <a:buSzPts val="2800"/>
              <a:buChar char="○"/>
              <a:defRPr sz="3733"/>
            </a:lvl5pPr>
            <a:lvl6pPr marL="3657509" lvl="5" indent="-541853">
              <a:spcBef>
                <a:spcPts val="0"/>
              </a:spcBef>
              <a:spcAft>
                <a:spcPts val="0"/>
              </a:spcAft>
              <a:buSzPts val="2800"/>
              <a:buChar char="■"/>
              <a:defRPr sz="3733"/>
            </a:lvl6pPr>
            <a:lvl7pPr marL="4267093" lvl="6" indent="-541853">
              <a:spcBef>
                <a:spcPts val="0"/>
              </a:spcBef>
              <a:spcAft>
                <a:spcPts val="0"/>
              </a:spcAft>
              <a:buSzPts val="2800"/>
              <a:buChar char="●"/>
              <a:defRPr sz="3733"/>
            </a:lvl7pPr>
            <a:lvl8pPr marL="4876678" lvl="7" indent="-541853">
              <a:spcBef>
                <a:spcPts val="0"/>
              </a:spcBef>
              <a:spcAft>
                <a:spcPts val="0"/>
              </a:spcAft>
              <a:buSzPts val="2800"/>
              <a:buChar char="○"/>
              <a:defRPr sz="3733"/>
            </a:lvl8pPr>
            <a:lvl9pPr marL="5486263" lvl="8" indent="-541853">
              <a:spcBef>
                <a:spcPts val="0"/>
              </a:spcBef>
              <a:spcAft>
                <a:spcPts val="0"/>
              </a:spcAft>
              <a:buSzPts val="2800"/>
              <a:buChar char="■"/>
              <a:defRPr sz="3733"/>
            </a:lvl9pPr>
          </a:lstStyle>
          <a:p>
            <a:endParaRPr/>
          </a:p>
        </p:txBody>
      </p:sp>
      <p:sp>
        <p:nvSpPr>
          <p:cNvPr id="43" name="Shape 43"/>
          <p:cNvSpPr txBox="1">
            <a:spLocks noGrp="1"/>
          </p:cNvSpPr>
          <p:nvPr>
            <p:ph type="sldNum" idx="12"/>
          </p:nvPr>
        </p:nvSpPr>
        <p:spPr>
          <a:xfrm>
            <a:off x="-68067" y="6425867"/>
            <a:ext cx="465600" cy="432000"/>
          </a:xfrm>
          <a:prstGeom prst="rect">
            <a:avLst/>
          </a:prstGeom>
        </p:spPr>
        <p:txBody>
          <a:bodyPr spcFirstLastPara="1" wrap="square" lIns="91425" tIns="91425" rIns="91425" bIns="91425" anchor="t" anchorCtr="0">
            <a:noAutofit/>
          </a:bodyPr>
          <a:lstStyle>
            <a:lvl1pPr lvl="0" algn="ctr" rtl="0">
              <a:buNone/>
              <a:defRPr sz="1067">
                <a:solidFill>
                  <a:srgbClr val="FFFFFF"/>
                </a:solidFill>
                <a:latin typeface="Roboto Slab"/>
                <a:ea typeface="Roboto Slab"/>
                <a:cs typeface="Roboto Slab"/>
                <a:sym typeface="Roboto Slab"/>
              </a:defRPr>
            </a:lvl1pPr>
            <a:lvl2pPr lvl="1" algn="ctr" rtl="0">
              <a:buNone/>
              <a:defRPr sz="1067">
                <a:solidFill>
                  <a:srgbClr val="FFFFFF"/>
                </a:solidFill>
                <a:latin typeface="Roboto Slab"/>
                <a:ea typeface="Roboto Slab"/>
                <a:cs typeface="Roboto Slab"/>
                <a:sym typeface="Roboto Slab"/>
              </a:defRPr>
            </a:lvl2pPr>
            <a:lvl3pPr lvl="2" algn="ctr" rtl="0">
              <a:buNone/>
              <a:defRPr sz="1067">
                <a:solidFill>
                  <a:srgbClr val="FFFFFF"/>
                </a:solidFill>
                <a:latin typeface="Roboto Slab"/>
                <a:ea typeface="Roboto Slab"/>
                <a:cs typeface="Roboto Slab"/>
                <a:sym typeface="Roboto Slab"/>
              </a:defRPr>
            </a:lvl3pPr>
            <a:lvl4pPr lvl="3" algn="ctr" rtl="0">
              <a:buNone/>
              <a:defRPr sz="1067">
                <a:solidFill>
                  <a:srgbClr val="FFFFFF"/>
                </a:solidFill>
                <a:latin typeface="Roboto Slab"/>
                <a:ea typeface="Roboto Slab"/>
                <a:cs typeface="Roboto Slab"/>
                <a:sym typeface="Roboto Slab"/>
              </a:defRPr>
            </a:lvl4pPr>
            <a:lvl5pPr lvl="4" algn="ctr" rtl="0">
              <a:buNone/>
              <a:defRPr sz="1067">
                <a:solidFill>
                  <a:srgbClr val="FFFFFF"/>
                </a:solidFill>
                <a:latin typeface="Roboto Slab"/>
                <a:ea typeface="Roboto Slab"/>
                <a:cs typeface="Roboto Slab"/>
                <a:sym typeface="Roboto Slab"/>
              </a:defRPr>
            </a:lvl5pPr>
            <a:lvl6pPr lvl="5" algn="ctr" rtl="0">
              <a:buNone/>
              <a:defRPr sz="1067">
                <a:solidFill>
                  <a:srgbClr val="FFFFFF"/>
                </a:solidFill>
                <a:latin typeface="Roboto Slab"/>
                <a:ea typeface="Roboto Slab"/>
                <a:cs typeface="Roboto Slab"/>
                <a:sym typeface="Roboto Slab"/>
              </a:defRPr>
            </a:lvl6pPr>
            <a:lvl7pPr lvl="6" algn="ctr" rtl="0">
              <a:buNone/>
              <a:defRPr sz="1067">
                <a:solidFill>
                  <a:srgbClr val="FFFFFF"/>
                </a:solidFill>
                <a:latin typeface="Roboto Slab"/>
                <a:ea typeface="Roboto Slab"/>
                <a:cs typeface="Roboto Slab"/>
                <a:sym typeface="Roboto Slab"/>
              </a:defRPr>
            </a:lvl7pPr>
            <a:lvl8pPr lvl="7" algn="ctr" rtl="0">
              <a:buNone/>
              <a:defRPr sz="1067">
                <a:solidFill>
                  <a:srgbClr val="FFFFFF"/>
                </a:solidFill>
                <a:latin typeface="Roboto Slab"/>
                <a:ea typeface="Roboto Slab"/>
                <a:cs typeface="Roboto Slab"/>
                <a:sym typeface="Roboto Slab"/>
              </a:defRPr>
            </a:lvl8pPr>
            <a:lvl9pPr lvl="8" algn="ctr" rtl="0">
              <a:buNone/>
              <a:defRPr sz="1067">
                <a:solidFill>
                  <a:srgbClr val="FFFFFF"/>
                </a:solidFill>
                <a:latin typeface="Roboto Slab"/>
                <a:ea typeface="Roboto Slab"/>
                <a:cs typeface="Roboto Slab"/>
                <a:sym typeface="Roboto Slab"/>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743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 Image 6">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D7060D-41B7-A04D-B043-8226AE46F7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77701"/>
            <a:ext cx="12192000" cy="4680299"/>
          </a:xfrm>
          <a:prstGeom prst="rect">
            <a:avLst/>
          </a:prstGeom>
        </p:spPr>
      </p:pic>
      <p:sp>
        <p:nvSpPr>
          <p:cNvPr id="8" name="Title 7"/>
          <p:cNvSpPr>
            <a:spLocks noGrp="1"/>
          </p:cNvSpPr>
          <p:nvPr>
            <p:ph type="title" hasCustomPrompt="1"/>
          </p:nvPr>
        </p:nvSpPr>
        <p:spPr>
          <a:xfrm>
            <a:off x="624000" y="562657"/>
            <a:ext cx="7274139" cy="726099"/>
          </a:xfrm>
          <a:prstGeom prst="rect">
            <a:avLst/>
          </a:prstGeom>
        </p:spPr>
        <p:txBody>
          <a:bodyPr lIns="64800" anchor="b"/>
          <a:lstStyle>
            <a:lvl1pPr algn="l">
              <a:lnSpc>
                <a:spcPct val="80000"/>
              </a:lnSpc>
              <a:defRPr sz="3733" b="1" baseline="0">
                <a:solidFill>
                  <a:schemeClr val="accent2"/>
                </a:solidFill>
                <a:latin typeface="Calibri"/>
                <a:cs typeface="Calibri"/>
              </a:defRPr>
            </a:lvl1pPr>
          </a:lstStyle>
          <a:p>
            <a:r>
              <a:rPr lang="en-CA" dirty="0"/>
              <a:t>Presentation title</a:t>
            </a:r>
            <a:endParaRPr lang="en-US" dirty="0"/>
          </a:p>
        </p:txBody>
      </p:sp>
      <p:pic>
        <p:nvPicPr>
          <p:cNvPr id="13" name="Picture 9" descr="Morneau Shepell Logo.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943696" y="424452"/>
            <a:ext cx="2621592" cy="700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9"/>
          <p:cNvSpPr>
            <a:spLocks noGrp="1"/>
          </p:cNvSpPr>
          <p:nvPr>
            <p:ph type="body" sz="quarter" idx="11" hasCustomPrompt="1"/>
          </p:nvPr>
        </p:nvSpPr>
        <p:spPr>
          <a:xfrm>
            <a:off x="624001" y="1345799"/>
            <a:ext cx="6885015" cy="291299"/>
          </a:xfrm>
          <a:prstGeom prst="rect">
            <a:avLst/>
          </a:prstGeom>
        </p:spPr>
        <p:txBody>
          <a:bodyPr vert="horz" lIns="64800" tIns="32146" rIns="64291" bIns="32146" anchor="t"/>
          <a:lstStyle>
            <a:lvl1pPr marL="33748" algn="l">
              <a:defRPr lang="en-US" sz="1467" smtClean="0">
                <a:solidFill>
                  <a:schemeClr val="bg2">
                    <a:lumMod val="10000"/>
                  </a:schemeClr>
                </a:solidFill>
              </a:defRPr>
            </a:lvl1pPr>
            <a:lvl2pPr algn="l">
              <a:defRPr/>
            </a:lvl2pPr>
            <a:lvl3pPr algn="l">
              <a:defRPr/>
            </a:lvl3pPr>
            <a:lvl4pPr algn="l">
              <a:defRPr/>
            </a:lvl4pPr>
            <a:lvl5pPr algn="l">
              <a:defRPr/>
            </a:lvl5pPr>
          </a:lstStyle>
          <a:p>
            <a:pPr lvl="0"/>
            <a:r>
              <a:rPr lang="en-CA" dirty="0"/>
              <a:t>Presenter’s name, Title</a:t>
            </a:r>
          </a:p>
        </p:txBody>
      </p:sp>
      <p:sp>
        <p:nvSpPr>
          <p:cNvPr id="11" name="Text Placeholder 9"/>
          <p:cNvSpPr>
            <a:spLocks noGrp="1"/>
          </p:cNvSpPr>
          <p:nvPr>
            <p:ph type="body" sz="quarter" idx="13" hasCustomPrompt="1"/>
          </p:nvPr>
        </p:nvSpPr>
        <p:spPr>
          <a:xfrm>
            <a:off x="624001" y="1554192"/>
            <a:ext cx="6885015" cy="291299"/>
          </a:xfrm>
          <a:prstGeom prst="rect">
            <a:avLst/>
          </a:prstGeom>
        </p:spPr>
        <p:txBody>
          <a:bodyPr vert="horz" lIns="64800" tIns="32146" rIns="64291" bIns="32146" anchor="t"/>
          <a:lstStyle>
            <a:lvl1pPr marL="33748" algn="l">
              <a:defRPr sz="1467" b="0" baseline="0">
                <a:solidFill>
                  <a:schemeClr val="bg2">
                    <a:lumMod val="10000"/>
                  </a:schemeClr>
                </a:solidFill>
                <a:latin typeface="Calibri"/>
                <a:cs typeface="Calibri"/>
              </a:defRPr>
            </a:lvl1pPr>
            <a:lvl2pPr algn="l">
              <a:defRPr/>
            </a:lvl2pPr>
            <a:lvl3pPr algn="l">
              <a:defRPr/>
            </a:lvl3pPr>
            <a:lvl4pPr algn="l">
              <a:defRPr/>
            </a:lvl4pPr>
            <a:lvl5pPr algn="l">
              <a:defRPr/>
            </a:lvl5pPr>
          </a:lstStyle>
          <a:p>
            <a:pPr lvl="0"/>
            <a:r>
              <a:rPr lang="en-CA" dirty="0"/>
              <a:t>Audience</a:t>
            </a:r>
          </a:p>
        </p:txBody>
      </p:sp>
      <p:sp>
        <p:nvSpPr>
          <p:cNvPr id="12" name="Text Placeholder 9"/>
          <p:cNvSpPr>
            <a:spLocks noGrp="1"/>
          </p:cNvSpPr>
          <p:nvPr>
            <p:ph type="body" sz="quarter" idx="14" hasCustomPrompt="1"/>
          </p:nvPr>
        </p:nvSpPr>
        <p:spPr>
          <a:xfrm>
            <a:off x="624001" y="1762233"/>
            <a:ext cx="6885015" cy="291299"/>
          </a:xfrm>
          <a:prstGeom prst="rect">
            <a:avLst/>
          </a:prstGeom>
        </p:spPr>
        <p:txBody>
          <a:bodyPr vert="horz" lIns="64800" tIns="32146" rIns="64291" bIns="32146" anchor="t"/>
          <a:lstStyle>
            <a:lvl1pPr marL="33748" algn="l">
              <a:defRPr sz="1467" b="0" baseline="0">
                <a:solidFill>
                  <a:schemeClr val="bg2">
                    <a:lumMod val="10000"/>
                  </a:schemeClr>
                </a:solidFill>
                <a:latin typeface="Calibri"/>
                <a:cs typeface="Calibri"/>
              </a:defRPr>
            </a:lvl1pPr>
            <a:lvl2pPr algn="l">
              <a:defRPr/>
            </a:lvl2pPr>
            <a:lvl3pPr algn="l">
              <a:defRPr/>
            </a:lvl3pPr>
            <a:lvl4pPr algn="l">
              <a:defRPr/>
            </a:lvl4pPr>
            <a:lvl5pPr algn="l">
              <a:defRPr/>
            </a:lvl5pPr>
          </a:lstStyle>
          <a:p>
            <a:pPr lvl="0"/>
            <a:r>
              <a:rPr lang="en-CA" dirty="0"/>
              <a:t>Date</a:t>
            </a:r>
          </a:p>
        </p:txBody>
      </p:sp>
      <p:pic>
        <p:nvPicPr>
          <p:cNvPr id="10" name="Picture 9">
            <a:extLst>
              <a:ext uri="{FF2B5EF4-FFF2-40B4-BE49-F238E27FC236}">
                <a16:creationId xmlns="" xmlns:a16="http://schemas.microsoft.com/office/drawing/2014/main" id="{F4D94D6A-82B8-774B-AF61-C037C07427E5}"/>
              </a:ext>
            </a:extLst>
          </p:cNvPr>
          <p:cNvPicPr>
            <a:picLocks noChangeAspect="1"/>
          </p:cNvPicPr>
          <p:nvPr userDrawn="1"/>
        </p:nvPicPr>
        <p:blipFill>
          <a:blip r:embed="rId4"/>
          <a:stretch>
            <a:fillRect/>
          </a:stretch>
        </p:blipFill>
        <p:spPr>
          <a:xfrm>
            <a:off x="8197024" y="5980800"/>
            <a:ext cx="3473027" cy="545253"/>
          </a:xfrm>
          <a:prstGeom prst="rect">
            <a:avLst/>
          </a:prstGeom>
        </p:spPr>
      </p:pic>
    </p:spTree>
    <p:extLst>
      <p:ext uri="{BB962C8B-B14F-4D97-AF65-F5344CB8AC3E}">
        <p14:creationId xmlns:p14="http://schemas.microsoft.com/office/powerpoint/2010/main" val="1781542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ic Text Slid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372" y="326609"/>
            <a:ext cx="10946817" cy="912039"/>
          </a:xfrm>
          <a:prstGeom prst="rect">
            <a:avLst/>
          </a:prstGeom>
        </p:spPr>
        <p:txBody>
          <a:bodyPr vert="horz" lIns="64291" tIns="32146" rIns="64291" bIns="32146" anchor="b"/>
          <a:lstStyle>
            <a:lvl1pPr algn="l">
              <a:lnSpc>
                <a:spcPct val="90000"/>
              </a:lnSpc>
              <a:defRPr sz="3733"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9" y="1851949"/>
            <a:ext cx="10943165" cy="3935787"/>
          </a:xfrm>
          <a:prstGeom prst="rect">
            <a:avLst/>
          </a:prstGeom>
        </p:spPr>
        <p:txBody>
          <a:bodyPr vert="horz" lIns="75935" tIns="0" rIns="64291" bIns="32146"/>
          <a:lstStyle>
            <a:lvl1pPr marL="379191" indent="-379191" algn="l">
              <a:spcAft>
                <a:spcPts val="563"/>
              </a:spcAft>
              <a:buFontTx/>
              <a:buBlip>
                <a:blip r:embed="rId2"/>
              </a:buBlip>
              <a:defRPr sz="2400" b="0">
                <a:solidFill>
                  <a:schemeClr val="tx1"/>
                </a:solidFill>
                <a:latin typeface="Calibri"/>
                <a:cs typeface="Calibri"/>
              </a:defRPr>
            </a:lvl1pPr>
            <a:lvl2pPr marL="796780" indent="-379191" algn="l">
              <a:spcAft>
                <a:spcPts val="563"/>
              </a:spcAft>
              <a:buSzPct val="100000"/>
              <a:buFontTx/>
              <a:buBlip>
                <a:blip r:embed="rId3"/>
              </a:buBlip>
              <a:defRPr sz="2133">
                <a:solidFill>
                  <a:schemeClr val="tx1"/>
                </a:solidFill>
                <a:latin typeface="Calibri"/>
                <a:cs typeface="Calibri"/>
              </a:defRPr>
            </a:lvl2pPr>
            <a:lvl3pPr marL="1185570" indent="-379191" algn="l">
              <a:spcAft>
                <a:spcPts val="563"/>
              </a:spcAft>
              <a:buSzPct val="100000"/>
              <a:buFontTx/>
              <a:buBlip>
                <a:blip r:embed="rId4"/>
              </a:buBlip>
              <a:defRPr sz="1867" baseline="0">
                <a:solidFill>
                  <a:schemeClr val="tx1"/>
                </a:solidFill>
                <a:latin typeface="Calibri"/>
                <a:cs typeface="Calibri"/>
              </a:defRPr>
            </a:lvl3pPr>
            <a:lvl4pPr marL="1612760" indent="-379191" algn="l">
              <a:spcAft>
                <a:spcPts val="563"/>
              </a:spcAft>
              <a:buFont typeface="Wingdings" pitchFamily="2" charset="2"/>
              <a:buChar char="§"/>
              <a:defRPr sz="1600">
                <a:solidFill>
                  <a:schemeClr val="tx1"/>
                </a:solidFill>
                <a:latin typeface="Calibri"/>
                <a:cs typeface="Calibri"/>
              </a:defRPr>
            </a:lvl4pPr>
            <a:lvl5pPr marL="1282423" indent="-428599" algn="l">
              <a:buFontTx/>
              <a:buBlip>
                <a:blip r:embed="rId4"/>
              </a:buBlip>
              <a:defRPr sz="2267">
                <a:solidFill>
                  <a:srgbClr val="636466"/>
                </a:solidFill>
                <a:latin typeface="Calibri"/>
                <a:cs typeface="Calibri"/>
              </a:defRPr>
            </a:lvl5pPr>
            <a:lvl6pPr marL="1547719" indent="-255968" algn="l">
              <a:buFont typeface="Wingdings" pitchFamily="2" charset="2"/>
              <a:buChar char="§"/>
              <a:tabLst>
                <a:tab pos="1547719" algn="l"/>
              </a:tabLst>
              <a:defRPr sz="2267">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5" name="Text Box 2"/>
          <p:cNvSpPr txBox="1">
            <a:spLocks noGrp="1" noChangeArrowheads="1"/>
          </p:cNvSpPr>
          <p:nvPr>
            <p:ph type="sldNum" sz="quarter" idx="16"/>
          </p:nvPr>
        </p:nvSpPr>
        <p:spPr>
          <a:xfrm>
            <a:off x="11608594" y="6413749"/>
            <a:ext cx="322957" cy="267891"/>
          </a:xfrm>
          <a:prstGeom prst="rect">
            <a:avLst/>
          </a:prstGeom>
          <a:ln/>
        </p:spPr>
        <p:txBody>
          <a:bodyPr/>
          <a:lstStyle>
            <a:lvl1pPr>
              <a:defRPr/>
            </a:lvl1pPr>
          </a:lstStyle>
          <a:p>
            <a:pPr>
              <a:defRPr/>
            </a:pPr>
            <a:fld id="{AA77BD2B-0BA1-164B-B7A4-E68B4B9F8FCE}" type="slidenum">
              <a:rPr lang="en-US"/>
              <a:pPr>
                <a:defRPr/>
              </a:pPr>
              <a:t>‹#›</a:t>
            </a:fld>
            <a:endParaRPr lang="en-US" dirty="0"/>
          </a:p>
        </p:txBody>
      </p:sp>
    </p:spTree>
    <p:extLst>
      <p:ext uri="{BB962C8B-B14F-4D97-AF65-F5344CB8AC3E}">
        <p14:creationId xmlns:p14="http://schemas.microsoft.com/office/powerpoint/2010/main" val="14422374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asic Text Slide 2019">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624372" y="326609"/>
            <a:ext cx="10946817" cy="912039"/>
          </a:xfrm>
          <a:prstGeom prst="rect">
            <a:avLst/>
          </a:prstGeom>
        </p:spPr>
        <p:txBody>
          <a:bodyPr vert="horz" lIns="64291" tIns="32146" rIns="64291" bIns="32146" anchor="b"/>
          <a:lstStyle>
            <a:lvl1pPr algn="l">
              <a:lnSpc>
                <a:spcPct val="90000"/>
              </a:lnSpc>
              <a:defRPr sz="3733" b="1" baseline="0">
                <a:solidFill>
                  <a:srgbClr val="00ACCD"/>
                </a:solidFill>
                <a:latin typeface="Calibri"/>
                <a:cs typeface="Calibri"/>
              </a:defRPr>
            </a:lvl1pPr>
          </a:lstStyle>
          <a:p>
            <a:r>
              <a:rPr lang="en-CA" dirty="0"/>
              <a:t>Slide title</a:t>
            </a:r>
            <a:endParaRPr lang="en-US" dirty="0"/>
          </a:p>
        </p:txBody>
      </p:sp>
      <p:sp>
        <p:nvSpPr>
          <p:cNvPr id="8" name="Text Placeholder 5"/>
          <p:cNvSpPr>
            <a:spLocks noGrp="1"/>
          </p:cNvSpPr>
          <p:nvPr>
            <p:ph type="body" sz="quarter" idx="15" hasCustomPrompt="1"/>
          </p:nvPr>
        </p:nvSpPr>
        <p:spPr>
          <a:xfrm>
            <a:off x="624419" y="1851949"/>
            <a:ext cx="10943165" cy="3935787"/>
          </a:xfrm>
          <a:prstGeom prst="rect">
            <a:avLst/>
          </a:prstGeom>
        </p:spPr>
        <p:txBody>
          <a:bodyPr vert="horz" lIns="75935" tIns="0" rIns="64291" bIns="32146"/>
          <a:lstStyle>
            <a:lvl1pPr marL="379191" indent="-379191" algn="l">
              <a:spcAft>
                <a:spcPts val="563"/>
              </a:spcAft>
              <a:buFontTx/>
              <a:buBlip>
                <a:blip r:embed="rId2"/>
              </a:buBlip>
              <a:defRPr sz="2400" b="0">
                <a:solidFill>
                  <a:schemeClr val="tx1"/>
                </a:solidFill>
                <a:latin typeface="Calibri"/>
                <a:cs typeface="Calibri"/>
              </a:defRPr>
            </a:lvl1pPr>
            <a:lvl2pPr marL="796780" indent="-379191" algn="l">
              <a:spcAft>
                <a:spcPts val="563"/>
              </a:spcAft>
              <a:buSzPct val="100000"/>
              <a:buFontTx/>
              <a:buBlip>
                <a:blip r:embed="rId3"/>
              </a:buBlip>
              <a:defRPr sz="2133">
                <a:solidFill>
                  <a:schemeClr val="tx1"/>
                </a:solidFill>
                <a:latin typeface="Calibri"/>
                <a:cs typeface="Calibri"/>
              </a:defRPr>
            </a:lvl2pPr>
            <a:lvl3pPr marL="1185570" indent="-379191" algn="l">
              <a:spcAft>
                <a:spcPts val="563"/>
              </a:spcAft>
              <a:buSzPct val="100000"/>
              <a:buFontTx/>
              <a:buBlip>
                <a:blip r:embed="rId4"/>
              </a:buBlip>
              <a:defRPr sz="1867" baseline="0">
                <a:solidFill>
                  <a:schemeClr val="tx1"/>
                </a:solidFill>
                <a:latin typeface="Calibri"/>
                <a:cs typeface="Calibri"/>
              </a:defRPr>
            </a:lvl3pPr>
            <a:lvl4pPr marL="1612760" indent="-379191" algn="l">
              <a:spcAft>
                <a:spcPts val="563"/>
              </a:spcAft>
              <a:buFont typeface="Wingdings" pitchFamily="2" charset="2"/>
              <a:buChar char="§"/>
              <a:defRPr sz="1600">
                <a:solidFill>
                  <a:schemeClr val="tx1"/>
                </a:solidFill>
                <a:latin typeface="Calibri"/>
                <a:cs typeface="Calibri"/>
              </a:defRPr>
            </a:lvl4pPr>
            <a:lvl5pPr marL="1282423" indent="-428599" algn="l">
              <a:buFontTx/>
              <a:buBlip>
                <a:blip r:embed="rId4"/>
              </a:buBlip>
              <a:defRPr sz="2267">
                <a:solidFill>
                  <a:srgbClr val="636466"/>
                </a:solidFill>
                <a:latin typeface="Calibri"/>
                <a:cs typeface="Calibri"/>
              </a:defRPr>
            </a:lvl5pPr>
            <a:lvl6pPr marL="1547719" indent="-255968" algn="l">
              <a:buFont typeface="Wingdings" pitchFamily="2" charset="2"/>
              <a:buChar char="§"/>
              <a:tabLst>
                <a:tab pos="1547719" algn="l"/>
              </a:tabLst>
              <a:defRPr sz="2267">
                <a:solidFill>
                  <a:schemeClr val="tx2"/>
                </a:solidFill>
              </a:defRPr>
            </a:lvl6pPr>
          </a:lstStyle>
          <a:p>
            <a:pPr lvl="0"/>
            <a:r>
              <a:rPr lang="en-CA" dirty="0"/>
              <a:t>Bullet points</a:t>
            </a:r>
          </a:p>
          <a:p>
            <a:pPr lvl="1"/>
            <a:r>
              <a:rPr lang="en-CA" dirty="0"/>
              <a:t>Second level</a:t>
            </a:r>
          </a:p>
          <a:p>
            <a:pPr lvl="2"/>
            <a:r>
              <a:rPr lang="en-CA" dirty="0"/>
              <a:t>Third level</a:t>
            </a:r>
          </a:p>
          <a:p>
            <a:pPr lvl="3"/>
            <a:r>
              <a:rPr lang="en-CA" dirty="0"/>
              <a:t>Fourth level</a:t>
            </a:r>
          </a:p>
        </p:txBody>
      </p:sp>
      <p:sp>
        <p:nvSpPr>
          <p:cNvPr id="2" name="Slide Number Placeholder 1">
            <a:extLst>
              <a:ext uri="{FF2B5EF4-FFF2-40B4-BE49-F238E27FC236}">
                <a16:creationId xmlns="" xmlns:a16="http://schemas.microsoft.com/office/drawing/2014/main" id="{E89D5050-6482-7D48-9582-F973BDB7445F}"/>
              </a:ext>
            </a:extLst>
          </p:cNvPr>
          <p:cNvSpPr>
            <a:spLocks noGrp="1"/>
          </p:cNvSpPr>
          <p:nvPr>
            <p:ph type="sldNum" sz="quarter" idx="16"/>
          </p:nvPr>
        </p:nvSpPr>
        <p:spPr/>
        <p:txBody>
          <a:bodyPr/>
          <a:lstStyle/>
          <a:p>
            <a:pPr>
              <a:defRPr/>
            </a:pPr>
            <a:fld id="{77566EFC-0FE0-2946-897C-6316024972E5}" type="slidenum">
              <a:rPr lang="en-US" smtClean="0"/>
              <a:pPr>
                <a:defRPr/>
              </a:pPr>
              <a:t>‹#›</a:t>
            </a:fld>
            <a:endParaRPr lang="en-US" dirty="0"/>
          </a:p>
        </p:txBody>
      </p:sp>
    </p:spTree>
    <p:extLst>
      <p:ext uri="{BB962C8B-B14F-4D97-AF65-F5344CB8AC3E}">
        <p14:creationId xmlns:p14="http://schemas.microsoft.com/office/powerpoint/2010/main" val="40296537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resenter Slide">
    <p:spTree>
      <p:nvGrpSpPr>
        <p:cNvPr id="1" name=""/>
        <p:cNvGrpSpPr/>
        <p:nvPr/>
      </p:nvGrpSpPr>
      <p:grpSpPr>
        <a:xfrm>
          <a:off x="0" y="0"/>
          <a:ext cx="0" cy="0"/>
          <a:chOff x="0" y="0"/>
          <a:chExt cx="0" cy="0"/>
        </a:xfrm>
      </p:grpSpPr>
      <p:sp>
        <p:nvSpPr>
          <p:cNvPr id="30" name="Rectangle 29"/>
          <p:cNvSpPr/>
          <p:nvPr userDrawn="1"/>
        </p:nvSpPr>
        <p:spPr>
          <a:xfrm>
            <a:off x="0" y="0"/>
            <a:ext cx="12192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cxnSp>
        <p:nvCxnSpPr>
          <p:cNvPr id="41" name="Straight Connector 40"/>
          <p:cNvCxnSpPr/>
          <p:nvPr userDrawn="1"/>
        </p:nvCxnSpPr>
        <p:spPr>
          <a:xfrm flipH="1">
            <a:off x="2717936" y="3474512"/>
            <a:ext cx="7040880"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D9D9D9"/>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bg1"/>
                </a:solidFill>
              </a:rPr>
              <a:pPr/>
              <a:t>‹#›</a:t>
            </a:fld>
            <a:endParaRPr lang="en-US">
              <a:solidFill>
                <a:schemeClr val="bg1"/>
              </a:solidFill>
            </a:endParaRPr>
          </a:p>
        </p:txBody>
      </p:sp>
      <p:sp>
        <p:nvSpPr>
          <p:cNvPr id="8" name="Text Placeholder 7"/>
          <p:cNvSpPr>
            <a:spLocks noGrp="1"/>
          </p:cNvSpPr>
          <p:nvPr>
            <p:ph type="body" sz="quarter" idx="12" hasCustomPrompt="1"/>
          </p:nvPr>
        </p:nvSpPr>
        <p:spPr>
          <a:xfrm>
            <a:off x="2717937" y="2070270"/>
            <a:ext cx="7027222" cy="1404241"/>
          </a:xfrm>
        </p:spPr>
        <p:txBody>
          <a:bodyPr>
            <a:noAutofit/>
          </a:bodyPr>
          <a:lstStyle>
            <a:lvl1pPr marL="0" indent="0">
              <a:buNone/>
              <a:defRPr sz="4000" b="1">
                <a:solidFill>
                  <a:schemeClr val="bg1"/>
                </a:solidFill>
              </a:defRPr>
            </a:lvl1pPr>
          </a:lstStyle>
          <a:p>
            <a:pPr lvl="0"/>
            <a:r>
              <a:rPr lang="en-US"/>
              <a:t>Click to edit master text styles here.</a:t>
            </a:r>
          </a:p>
        </p:txBody>
      </p:sp>
      <p:sp>
        <p:nvSpPr>
          <p:cNvPr id="10" name="Text Placeholder 9"/>
          <p:cNvSpPr>
            <a:spLocks noGrp="1"/>
          </p:cNvSpPr>
          <p:nvPr>
            <p:ph type="body" sz="quarter" idx="13" hasCustomPrompt="1"/>
          </p:nvPr>
        </p:nvSpPr>
        <p:spPr>
          <a:xfrm>
            <a:off x="2717937" y="3710647"/>
            <a:ext cx="7027222" cy="455604"/>
          </a:xfrm>
        </p:spPr>
        <p:txBody>
          <a:bodyPr>
            <a:noAutofit/>
          </a:bodyPr>
          <a:lstStyle>
            <a:lvl1pPr marL="0" indent="0">
              <a:buNone/>
              <a:defRPr sz="1400">
                <a:solidFill>
                  <a:srgbClr val="263746"/>
                </a:solidFill>
              </a:defRPr>
            </a:lvl1pPr>
          </a:lstStyle>
          <a:p>
            <a:pPr lvl="0"/>
            <a:r>
              <a:rPr lang="en-US"/>
              <a:t>Click to edit master text styles</a:t>
            </a:r>
          </a:p>
        </p:txBody>
      </p:sp>
      <p:pic>
        <p:nvPicPr>
          <p:cNvPr id="59" name="Picture 58"/>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2" r="56272" b="-2082"/>
          <a:stretch/>
        </p:blipFill>
        <p:spPr>
          <a:xfrm>
            <a:off x="0" y="2070271"/>
            <a:ext cx="2427489" cy="2604675"/>
          </a:xfrm>
          <a:prstGeom prst="rect">
            <a:avLst/>
          </a:prstGeom>
        </p:spPr>
      </p:pic>
      <p:pic>
        <p:nvPicPr>
          <p:cNvPr id="62" name="Picture 61"/>
          <p:cNvPicPr>
            <a:picLocks noChangeAspect="1"/>
          </p:cNvPicPr>
          <p:nvPr userDrawn="1"/>
        </p:nvPicPr>
        <p:blipFill rotWithShape="1">
          <a:blip r:embed="rId2" cstate="screen">
            <a:extLst>
              <a:ext uri="{28A0092B-C50C-407E-A947-70E740481C1C}">
                <a14:useLocalDpi xmlns:a14="http://schemas.microsoft.com/office/drawing/2010/main"/>
              </a:ext>
            </a:extLst>
          </a:blip>
          <a:srcRect t="-2" r="81557" b="-2082"/>
          <a:stretch/>
        </p:blipFill>
        <p:spPr>
          <a:xfrm>
            <a:off x="10100621" y="2070270"/>
            <a:ext cx="2091380" cy="2604675"/>
          </a:xfrm>
          <a:prstGeom prst="rect">
            <a:avLst/>
          </a:prstGeom>
        </p:spPr>
      </p:pic>
    </p:spTree>
    <p:extLst>
      <p:ext uri="{BB962C8B-B14F-4D97-AF65-F5344CB8AC3E}">
        <p14:creationId xmlns:p14="http://schemas.microsoft.com/office/powerpoint/2010/main" val="1986512800"/>
      </p:ext>
    </p:extLst>
  </p:cSld>
  <p:clrMapOvr>
    <a:masterClrMapping/>
  </p:clrMapOvr>
  <p:extLst mod="1">
    <p:ext uri="{DCECCB84-F9BA-43D5-87BE-67443E8EF086}">
      <p15:sldGuideLst xmlns="" xmlns:p15="http://schemas.microsoft.com/office/powerpoint/2012/main">
        <p15:guide id="1" orient="horz" pos="12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hapter">
    <p:spTree>
      <p:nvGrpSpPr>
        <p:cNvPr id="1" name=""/>
        <p:cNvGrpSpPr/>
        <p:nvPr/>
      </p:nvGrpSpPr>
      <p:grpSpPr>
        <a:xfrm>
          <a:off x="0" y="0"/>
          <a:ext cx="0" cy="0"/>
          <a:chOff x="0" y="0"/>
          <a:chExt cx="0" cy="0"/>
        </a:xfrm>
      </p:grpSpPr>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1827021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63F0-3A68-490B-9C65-23CB30F519F4}"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0F87E-91C9-4C3A-8874-F1F6EB361123}" type="slidenum">
              <a:rPr lang="en-US" smtClean="0"/>
              <a:t>‹#›</a:t>
            </a:fld>
            <a:endParaRPr lang="en-US"/>
          </a:p>
        </p:txBody>
      </p:sp>
    </p:spTree>
    <p:extLst>
      <p:ext uri="{BB962C8B-B14F-4D97-AF65-F5344CB8AC3E}">
        <p14:creationId xmlns:p14="http://schemas.microsoft.com/office/powerpoint/2010/main" val="370385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30" name="Rectangle 29"/>
          <p:cNvSpPr/>
          <p:nvPr userDrawn="1"/>
        </p:nvSpPr>
        <p:spPr>
          <a:xfrm>
            <a:off x="0" y="0"/>
            <a:ext cx="12192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31" name="Rectangle 30"/>
          <p:cNvSpPr/>
          <p:nvPr userDrawn="1"/>
        </p:nvSpPr>
        <p:spPr>
          <a:xfrm>
            <a:off x="4298869" y="1970702"/>
            <a:ext cx="7893132" cy="2892847"/>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cxnSp>
        <p:nvCxnSpPr>
          <p:cNvPr id="41" name="Straight Connector 40"/>
          <p:cNvCxnSpPr/>
          <p:nvPr userDrawn="1"/>
        </p:nvCxnSpPr>
        <p:spPr>
          <a:xfrm flipH="1">
            <a:off x="5943082" y="3619794"/>
            <a:ext cx="3828991"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D9D9D9"/>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bg1"/>
                </a:solidFill>
              </a:rPr>
              <a:pPr/>
              <a:t>‹#›</a:t>
            </a:fld>
            <a:endParaRPr lang="en-US">
              <a:solidFill>
                <a:schemeClr val="bg1"/>
              </a:solidFill>
            </a:endParaRPr>
          </a:p>
        </p:txBody>
      </p:sp>
      <p:sp>
        <p:nvSpPr>
          <p:cNvPr id="8" name="Text Placeholder 7"/>
          <p:cNvSpPr>
            <a:spLocks noGrp="1"/>
          </p:cNvSpPr>
          <p:nvPr>
            <p:ph type="body" sz="quarter" idx="12" hasCustomPrompt="1"/>
          </p:nvPr>
        </p:nvSpPr>
        <p:spPr>
          <a:xfrm>
            <a:off x="5849747" y="2451395"/>
            <a:ext cx="3933512" cy="1046162"/>
          </a:xfrm>
        </p:spPr>
        <p:txBody>
          <a:bodyPr>
            <a:noAutofit/>
          </a:bodyPr>
          <a:lstStyle>
            <a:lvl1pPr marL="0" indent="0">
              <a:buNone/>
              <a:defRPr sz="3200" b="1">
                <a:solidFill>
                  <a:schemeClr val="bg1"/>
                </a:solidFill>
              </a:defRPr>
            </a:lvl1pPr>
          </a:lstStyle>
          <a:p>
            <a:pPr lvl="0"/>
            <a:r>
              <a:rPr lang="en-US"/>
              <a:t>Click to edit master text styles here.</a:t>
            </a:r>
          </a:p>
        </p:txBody>
      </p:sp>
      <p:sp>
        <p:nvSpPr>
          <p:cNvPr id="10" name="Text Placeholder 9"/>
          <p:cNvSpPr>
            <a:spLocks noGrp="1"/>
          </p:cNvSpPr>
          <p:nvPr>
            <p:ph type="body" sz="quarter" idx="13" hasCustomPrompt="1"/>
          </p:nvPr>
        </p:nvSpPr>
        <p:spPr>
          <a:xfrm>
            <a:off x="5849747" y="3830529"/>
            <a:ext cx="3922326" cy="455604"/>
          </a:xfrm>
        </p:spPr>
        <p:txBody>
          <a:bodyPr>
            <a:noAutofit/>
          </a:bodyPr>
          <a:lstStyle>
            <a:lvl1pPr marL="0" indent="0">
              <a:buNone/>
              <a:defRPr sz="1400">
                <a:solidFill>
                  <a:srgbClr val="263746"/>
                </a:solidFill>
              </a:defRPr>
            </a:lvl1pPr>
          </a:lstStyle>
          <a:p>
            <a:pPr lvl="0"/>
            <a:r>
              <a:rPr lang="en-US"/>
              <a:t>Click to edit master text styles</a:t>
            </a:r>
          </a:p>
        </p:txBody>
      </p:sp>
      <p:sp>
        <p:nvSpPr>
          <p:cNvPr id="44" name="Picture Placeholder 43"/>
          <p:cNvSpPr>
            <a:spLocks noGrp="1" noChangeAspect="1"/>
          </p:cNvSpPr>
          <p:nvPr>
            <p:ph type="pic" sz="quarter" idx="14" hasCustomPrompt="1"/>
          </p:nvPr>
        </p:nvSpPr>
        <p:spPr>
          <a:xfrm>
            <a:off x="2768622" y="2059241"/>
            <a:ext cx="2715768" cy="2715768"/>
          </a:xfrm>
          <a:prstGeom prst="ellipse">
            <a:avLst/>
          </a:prstGeom>
          <a:noFill/>
          <a:ln>
            <a:noFill/>
          </a:ln>
        </p:spPr>
        <p:txBody>
          <a:bodyPr>
            <a:normAutofit/>
          </a:bodyPr>
          <a:lstStyle>
            <a:lvl1pPr marL="0" indent="0" algn="ctr">
              <a:buNone/>
              <a:defRPr sz="1200">
                <a:solidFill>
                  <a:schemeClr val="bg1"/>
                </a:solidFill>
              </a:defRPr>
            </a:lvl1pPr>
          </a:lstStyle>
          <a:p>
            <a:r>
              <a:rPr lang="en-US"/>
              <a:t>Insert presenter </a:t>
            </a:r>
            <a:br>
              <a:rPr lang="en-US"/>
            </a:br>
            <a:r>
              <a:rPr lang="en-US"/>
              <a:t>picture here</a:t>
            </a:r>
          </a:p>
        </p:txBody>
      </p:sp>
      <p:pic>
        <p:nvPicPr>
          <p:cNvPr id="59" name="Picture 58"/>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2" r="56272" b="-2082"/>
          <a:stretch/>
        </p:blipFill>
        <p:spPr>
          <a:xfrm>
            <a:off x="0" y="2070271"/>
            <a:ext cx="2427489" cy="2604675"/>
          </a:xfrm>
          <a:prstGeom prst="rect">
            <a:avLst/>
          </a:prstGeom>
        </p:spPr>
      </p:pic>
      <p:pic>
        <p:nvPicPr>
          <p:cNvPr id="62" name="Picture 61"/>
          <p:cNvPicPr>
            <a:picLocks noChangeAspect="1"/>
          </p:cNvPicPr>
          <p:nvPr userDrawn="1"/>
        </p:nvPicPr>
        <p:blipFill rotWithShape="1">
          <a:blip r:embed="rId2" cstate="screen">
            <a:extLst>
              <a:ext uri="{28A0092B-C50C-407E-A947-70E740481C1C}">
                <a14:useLocalDpi xmlns:a14="http://schemas.microsoft.com/office/drawing/2010/main"/>
              </a:ext>
            </a:extLst>
          </a:blip>
          <a:srcRect t="-2" r="81557" b="-2082"/>
          <a:stretch/>
        </p:blipFill>
        <p:spPr>
          <a:xfrm>
            <a:off x="10100621" y="2070270"/>
            <a:ext cx="2091380" cy="2604675"/>
          </a:xfrm>
          <a:prstGeom prst="rect">
            <a:avLst/>
          </a:prstGeom>
        </p:spPr>
      </p:pic>
    </p:spTree>
    <p:extLst>
      <p:ext uri="{BB962C8B-B14F-4D97-AF65-F5344CB8AC3E}">
        <p14:creationId xmlns:p14="http://schemas.microsoft.com/office/powerpoint/2010/main" val="368754051"/>
      </p:ext>
    </p:extLst>
  </p:cSld>
  <p:clrMapOvr>
    <a:masterClrMapping/>
  </p:clrMapOvr>
  <p:extLst mod="1">
    <p:ext uri="{DCECCB84-F9BA-43D5-87BE-67443E8EF086}">
      <p15:sldGuideLst xmlns="" xmlns:p15="http://schemas.microsoft.com/office/powerpoint/2012/main">
        <p15:guide id="1" orient="horz" pos="129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Presenters Slide">
    <p:spTree>
      <p:nvGrpSpPr>
        <p:cNvPr id="1" name=""/>
        <p:cNvGrpSpPr/>
        <p:nvPr/>
      </p:nvGrpSpPr>
      <p:grpSpPr>
        <a:xfrm>
          <a:off x="0" y="0"/>
          <a:ext cx="0" cy="0"/>
          <a:chOff x="0" y="0"/>
          <a:chExt cx="0" cy="0"/>
        </a:xfrm>
      </p:grpSpPr>
      <p:sp>
        <p:nvSpPr>
          <p:cNvPr id="30" name="Rectangle 29"/>
          <p:cNvSpPr/>
          <p:nvPr userDrawn="1"/>
        </p:nvSpPr>
        <p:spPr>
          <a:xfrm>
            <a:off x="-1" y="0"/>
            <a:ext cx="12192000" cy="6858000"/>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cxnSp>
        <p:nvCxnSpPr>
          <p:cNvPr id="41" name="Straight Connector 40"/>
          <p:cNvCxnSpPr/>
          <p:nvPr userDrawn="1"/>
        </p:nvCxnSpPr>
        <p:spPr>
          <a:xfrm flipH="1">
            <a:off x="5101993" y="2054487"/>
            <a:ext cx="4297680" cy="0"/>
          </a:xfrm>
          <a:prstGeom prst="line">
            <a:avLst/>
          </a:prstGeom>
          <a:noFill/>
          <a:ln w="6350" cap="flat" cmpd="sng" algn="ctr">
            <a:solidFill>
              <a:srgbClr val="FFFFFF">
                <a:lumMod val="75000"/>
              </a:srgbClr>
            </a:solidFill>
            <a:prstDash val="solid"/>
            <a:miter lim="800000"/>
          </a:ln>
          <a:effectLst/>
        </p:spPr>
      </p:cxn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D9D9D9"/>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bg1"/>
                </a:solidFill>
              </a:rPr>
              <a:pPr/>
              <a:t>‹#›</a:t>
            </a:fld>
            <a:endParaRPr lang="en-US">
              <a:solidFill>
                <a:schemeClr val="bg1"/>
              </a:solidFill>
            </a:endParaRPr>
          </a:p>
        </p:txBody>
      </p:sp>
      <p:sp>
        <p:nvSpPr>
          <p:cNvPr id="8" name="Text Placeholder 7"/>
          <p:cNvSpPr>
            <a:spLocks noGrp="1"/>
          </p:cNvSpPr>
          <p:nvPr>
            <p:ph type="body" sz="quarter" idx="12" hasCustomPrompt="1"/>
          </p:nvPr>
        </p:nvSpPr>
        <p:spPr>
          <a:xfrm>
            <a:off x="5101993" y="1058316"/>
            <a:ext cx="4681266" cy="911953"/>
          </a:xfrm>
        </p:spPr>
        <p:txBody>
          <a:bodyPr>
            <a:noAutofit/>
          </a:bodyPr>
          <a:lstStyle>
            <a:lvl1pPr marL="0" indent="0">
              <a:buNone/>
              <a:defRPr sz="2600" b="1">
                <a:solidFill>
                  <a:schemeClr val="bg1"/>
                </a:solidFill>
              </a:defRPr>
            </a:lvl1pPr>
          </a:lstStyle>
          <a:p>
            <a:pPr lvl="0"/>
            <a:r>
              <a:rPr lang="en-US"/>
              <a:t>Click to edit master text styles here.</a:t>
            </a:r>
          </a:p>
        </p:txBody>
      </p:sp>
      <p:sp>
        <p:nvSpPr>
          <p:cNvPr id="10" name="Text Placeholder 9"/>
          <p:cNvSpPr>
            <a:spLocks noGrp="1"/>
          </p:cNvSpPr>
          <p:nvPr>
            <p:ph type="body" sz="quarter" idx="13" hasCustomPrompt="1"/>
          </p:nvPr>
        </p:nvSpPr>
        <p:spPr>
          <a:xfrm>
            <a:off x="5101993" y="2201722"/>
            <a:ext cx="4670080" cy="378753"/>
          </a:xfrm>
        </p:spPr>
        <p:txBody>
          <a:bodyPr>
            <a:noAutofit/>
          </a:bodyPr>
          <a:lstStyle>
            <a:lvl1pPr marL="0" indent="0">
              <a:buNone/>
              <a:defRPr sz="1200">
                <a:solidFill>
                  <a:srgbClr val="263746"/>
                </a:solidFill>
              </a:defRPr>
            </a:lvl1pPr>
          </a:lstStyle>
          <a:p>
            <a:pPr lvl="0"/>
            <a:r>
              <a:rPr lang="en-US"/>
              <a:t>Click to edit master text styles</a:t>
            </a:r>
          </a:p>
        </p:txBody>
      </p:sp>
      <p:sp>
        <p:nvSpPr>
          <p:cNvPr id="44" name="Picture Placeholder 43"/>
          <p:cNvSpPr>
            <a:spLocks noGrp="1" noChangeAspect="1"/>
          </p:cNvSpPr>
          <p:nvPr>
            <p:ph type="pic" sz="quarter" idx="14" hasCustomPrompt="1"/>
          </p:nvPr>
        </p:nvSpPr>
        <p:spPr>
          <a:xfrm>
            <a:off x="2743222" y="819446"/>
            <a:ext cx="2057400" cy="2057400"/>
          </a:xfrm>
          <a:prstGeom prst="ellipse">
            <a:avLst/>
          </a:prstGeom>
          <a:noFill/>
          <a:ln>
            <a:noFill/>
          </a:ln>
        </p:spPr>
        <p:txBody>
          <a:bodyPr>
            <a:normAutofit/>
          </a:bodyPr>
          <a:lstStyle>
            <a:lvl1pPr marL="0" indent="0" algn="ctr">
              <a:buNone/>
              <a:defRPr sz="1200">
                <a:solidFill>
                  <a:schemeClr val="bg1"/>
                </a:solidFill>
              </a:defRPr>
            </a:lvl1pPr>
          </a:lstStyle>
          <a:p>
            <a:r>
              <a:rPr lang="en-US"/>
              <a:t>Insert presenter picture here</a:t>
            </a:r>
          </a:p>
        </p:txBody>
      </p:sp>
      <p:pic>
        <p:nvPicPr>
          <p:cNvPr id="59" name="Picture 58"/>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2" r="56272" b="19843"/>
          <a:stretch/>
        </p:blipFill>
        <p:spPr>
          <a:xfrm>
            <a:off x="-1" y="827992"/>
            <a:ext cx="2441852" cy="2057400"/>
          </a:xfrm>
          <a:prstGeom prst="rect">
            <a:avLst/>
          </a:prstGeom>
        </p:spPr>
      </p:pic>
      <p:pic>
        <p:nvPicPr>
          <p:cNvPr id="62" name="Picture 61"/>
          <p:cNvPicPr>
            <a:picLocks noChangeAspect="1"/>
          </p:cNvPicPr>
          <p:nvPr userDrawn="1"/>
        </p:nvPicPr>
        <p:blipFill rotWithShape="1">
          <a:blip r:embed="rId2" cstate="screen">
            <a:extLst>
              <a:ext uri="{28A0092B-C50C-407E-A947-70E740481C1C}">
                <a14:useLocalDpi xmlns:a14="http://schemas.microsoft.com/office/drawing/2010/main"/>
              </a:ext>
            </a:extLst>
          </a:blip>
          <a:srcRect t="-1" r="81557" b="20389"/>
          <a:stretch/>
        </p:blipFill>
        <p:spPr>
          <a:xfrm>
            <a:off x="10073799" y="827992"/>
            <a:ext cx="2118201" cy="2057400"/>
          </a:xfrm>
          <a:prstGeom prst="rect">
            <a:avLst/>
          </a:prstGeom>
        </p:spPr>
      </p:pic>
      <p:cxnSp>
        <p:nvCxnSpPr>
          <p:cNvPr id="27" name="Straight Connector 26"/>
          <p:cNvCxnSpPr/>
          <p:nvPr userDrawn="1"/>
        </p:nvCxnSpPr>
        <p:spPr>
          <a:xfrm flipH="1">
            <a:off x="5101993" y="5001693"/>
            <a:ext cx="4297680" cy="0"/>
          </a:xfrm>
          <a:prstGeom prst="line">
            <a:avLst/>
          </a:prstGeom>
          <a:noFill/>
          <a:ln w="6350" cap="flat" cmpd="sng" algn="ctr">
            <a:solidFill>
              <a:srgbClr val="FFFFFF">
                <a:lumMod val="75000"/>
              </a:srgbClr>
            </a:solidFill>
            <a:prstDash val="solid"/>
            <a:miter lim="800000"/>
          </a:ln>
          <a:effectLst/>
        </p:spPr>
      </p:cxnSp>
      <p:sp>
        <p:nvSpPr>
          <p:cNvPr id="28" name="Text Placeholder 7"/>
          <p:cNvSpPr>
            <a:spLocks noGrp="1"/>
          </p:cNvSpPr>
          <p:nvPr>
            <p:ph type="body" sz="quarter" idx="15" hasCustomPrompt="1"/>
          </p:nvPr>
        </p:nvSpPr>
        <p:spPr>
          <a:xfrm>
            <a:off x="5101993" y="4005522"/>
            <a:ext cx="4681266" cy="911953"/>
          </a:xfrm>
        </p:spPr>
        <p:txBody>
          <a:bodyPr>
            <a:noAutofit/>
          </a:bodyPr>
          <a:lstStyle>
            <a:lvl1pPr marL="0" indent="0">
              <a:buNone/>
              <a:defRPr sz="2600" b="1">
                <a:solidFill>
                  <a:schemeClr val="bg1"/>
                </a:solidFill>
              </a:defRPr>
            </a:lvl1pPr>
          </a:lstStyle>
          <a:p>
            <a:pPr lvl="0"/>
            <a:r>
              <a:rPr lang="en-US"/>
              <a:t>Click to edit master text styles here.</a:t>
            </a:r>
          </a:p>
        </p:txBody>
      </p:sp>
      <p:sp>
        <p:nvSpPr>
          <p:cNvPr id="29" name="Text Placeholder 9"/>
          <p:cNvSpPr>
            <a:spLocks noGrp="1"/>
          </p:cNvSpPr>
          <p:nvPr>
            <p:ph type="body" sz="quarter" idx="16" hasCustomPrompt="1"/>
          </p:nvPr>
        </p:nvSpPr>
        <p:spPr>
          <a:xfrm>
            <a:off x="5101993" y="5148928"/>
            <a:ext cx="4670080" cy="378753"/>
          </a:xfrm>
        </p:spPr>
        <p:txBody>
          <a:bodyPr>
            <a:noAutofit/>
          </a:bodyPr>
          <a:lstStyle>
            <a:lvl1pPr marL="0" indent="0">
              <a:buNone/>
              <a:defRPr sz="1200">
                <a:solidFill>
                  <a:srgbClr val="263746"/>
                </a:solidFill>
              </a:defRPr>
            </a:lvl1pPr>
          </a:lstStyle>
          <a:p>
            <a:pPr lvl="0"/>
            <a:r>
              <a:rPr lang="en-US"/>
              <a:t>Click to edit master text styles</a:t>
            </a:r>
          </a:p>
        </p:txBody>
      </p:sp>
      <p:sp>
        <p:nvSpPr>
          <p:cNvPr id="32" name="Picture Placeholder 43"/>
          <p:cNvSpPr>
            <a:spLocks noGrp="1" noChangeAspect="1"/>
          </p:cNvSpPr>
          <p:nvPr>
            <p:ph type="pic" sz="quarter" idx="17" hasCustomPrompt="1"/>
          </p:nvPr>
        </p:nvSpPr>
        <p:spPr>
          <a:xfrm>
            <a:off x="2743222" y="3763125"/>
            <a:ext cx="2057400" cy="2057400"/>
          </a:xfrm>
          <a:prstGeom prst="ellipse">
            <a:avLst/>
          </a:prstGeom>
          <a:noFill/>
          <a:ln>
            <a:noFill/>
          </a:ln>
        </p:spPr>
        <p:txBody>
          <a:bodyPr>
            <a:normAutofit/>
          </a:bodyPr>
          <a:lstStyle>
            <a:lvl1pPr marL="0" indent="0" algn="ctr">
              <a:buNone/>
              <a:defRPr sz="1200">
                <a:solidFill>
                  <a:schemeClr val="bg1"/>
                </a:solidFill>
              </a:defRPr>
            </a:lvl1pPr>
          </a:lstStyle>
          <a:p>
            <a:r>
              <a:rPr lang="en-US"/>
              <a:t>Insert presenter picture here</a:t>
            </a:r>
          </a:p>
        </p:txBody>
      </p:sp>
      <p:pic>
        <p:nvPicPr>
          <p:cNvPr id="33" name="Picture 32"/>
          <p:cNvPicPr>
            <a:picLocks noChangeAspect="1"/>
          </p:cNvPicPr>
          <p:nvPr userDrawn="1"/>
        </p:nvPicPr>
        <p:blipFill rotWithShape="1">
          <a:blip r:embed="rId2" cstate="screen">
            <a:extLst>
              <a:ext uri="{28A0092B-C50C-407E-A947-70E740481C1C}">
                <a14:useLocalDpi xmlns:a14="http://schemas.microsoft.com/office/drawing/2010/main"/>
              </a:ext>
            </a:extLst>
          </a:blip>
          <a:srcRect l="22322" t="-2" r="56272" b="19843"/>
          <a:stretch/>
        </p:blipFill>
        <p:spPr>
          <a:xfrm>
            <a:off x="-1" y="3775198"/>
            <a:ext cx="2441852" cy="2057400"/>
          </a:xfrm>
          <a:prstGeom prst="rect">
            <a:avLst/>
          </a:prstGeom>
        </p:spPr>
      </p:pic>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t="-1" r="81557" b="20389"/>
          <a:stretch/>
        </p:blipFill>
        <p:spPr>
          <a:xfrm>
            <a:off x="10073799" y="3775198"/>
            <a:ext cx="2118201" cy="2057400"/>
          </a:xfrm>
          <a:prstGeom prst="rect">
            <a:avLst/>
          </a:prstGeom>
        </p:spPr>
      </p:pic>
    </p:spTree>
    <p:extLst>
      <p:ext uri="{BB962C8B-B14F-4D97-AF65-F5344CB8AC3E}">
        <p14:creationId xmlns:p14="http://schemas.microsoft.com/office/powerpoint/2010/main" val="1412289848"/>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9" name="Rectangle 48"/>
          <p:cNvSpPr/>
          <p:nvPr userDrawn="1"/>
        </p:nvSpPr>
        <p:spPr>
          <a:xfrm>
            <a:off x="0" y="0"/>
            <a:ext cx="12192000" cy="6858000"/>
          </a:xfrm>
          <a:prstGeom prst="rect">
            <a:avLst/>
          </a:prstGeom>
          <a:solidFill>
            <a:srgbClr val="FAFC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pic>
        <p:nvPicPr>
          <p:cNvPr id="50" name="Picture 4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46196" y="-1"/>
            <a:ext cx="4845804" cy="6858001"/>
          </a:xfrm>
          <a:prstGeom prst="rect">
            <a:avLst/>
          </a:prstGeom>
        </p:spPr>
      </p:pic>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6" name="Straight Connector 15"/>
          <p:cNvCxnSpPr/>
          <p:nvPr userDrawn="1"/>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17" name="Footer Placeholder 9"/>
          <p:cNvSpPr txBox="1">
            <a:spLocks/>
          </p:cNvSpPr>
          <p:nvPr userDrawn="1"/>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8D8D94"/>
                </a:solidFill>
              </a:rPr>
              <a:t>© 2019 HUB International Limited.</a:t>
            </a:r>
          </a:p>
        </p:txBody>
      </p:sp>
      <p:sp>
        <p:nvSpPr>
          <p:cNvPr id="18" name="Slide Number Placeholder 10"/>
          <p:cNvSpPr txBox="1">
            <a:spLocks/>
          </p:cNvSpPr>
          <p:nvPr userDrawn="1"/>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chemeClr val="tx1"/>
                </a:solidFill>
              </a:rPr>
              <a:pPr/>
              <a:t>‹#›</a:t>
            </a:fld>
            <a:endParaRPr lang="en-US">
              <a:solidFill>
                <a:schemeClr val="tx1"/>
              </a:solidFill>
            </a:endParaRPr>
          </a:p>
        </p:txBody>
      </p:sp>
      <p:sp>
        <p:nvSpPr>
          <p:cNvPr id="3" name="Text Placeholder 2"/>
          <p:cNvSpPr>
            <a:spLocks noGrp="1"/>
          </p:cNvSpPr>
          <p:nvPr>
            <p:ph type="body" sz="quarter" idx="12" hasCustomPrompt="1"/>
          </p:nvPr>
        </p:nvSpPr>
        <p:spPr>
          <a:xfrm>
            <a:off x="702000" y="858893"/>
            <a:ext cx="5393999" cy="1164727"/>
          </a:xfrm>
        </p:spPr>
        <p:txBody>
          <a:bodyPr>
            <a:noAutofit/>
          </a:bodyPr>
          <a:lstStyle>
            <a:lvl1pPr marL="0" indent="0">
              <a:buNone/>
              <a:defRPr sz="6000" b="1">
                <a:solidFill>
                  <a:srgbClr val="263746"/>
                </a:solidFill>
              </a:defRPr>
            </a:lvl1pPr>
          </a:lstStyle>
          <a:p>
            <a:pPr lvl="0"/>
            <a:r>
              <a:rPr lang="en-US"/>
              <a:t>Agenda</a:t>
            </a:r>
          </a:p>
        </p:txBody>
      </p:sp>
    </p:spTree>
    <p:extLst>
      <p:ext uri="{BB962C8B-B14F-4D97-AF65-F5344CB8AC3E}">
        <p14:creationId xmlns:p14="http://schemas.microsoft.com/office/powerpoint/2010/main" val="1172518874"/>
      </p:ext>
    </p:extLst>
  </p:cSld>
  <p:clrMapOvr>
    <a:masterClrMapping/>
  </p:clrMapOvr>
  <p:extLst mod="1">
    <p:ext uri="{DCECCB84-F9BA-43D5-87BE-67443E8EF086}">
      <p15:sldGuideLst xmlns="" xmlns:p15="http://schemas.microsoft.com/office/powerpoint/2012/main">
        <p15:guide id="3"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456" y="408885"/>
            <a:ext cx="9523847" cy="671116"/>
          </a:xfrm>
        </p:spPr>
        <p:txBody>
          <a:bodyPr>
            <a:noAutofit/>
          </a:bodyPr>
          <a:lstStyle>
            <a:lvl1pPr>
              <a:defRPr sz="3000">
                <a:solidFill>
                  <a:srgbClr val="0678D5"/>
                </a:solidFill>
              </a:defRPr>
            </a:lvl1pPr>
          </a:lstStyle>
          <a:p>
            <a:r>
              <a:rPr lang="en-US"/>
              <a:t>Slide title goes here.</a:t>
            </a:r>
          </a:p>
        </p:txBody>
      </p: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13" name="Straight Connector 12"/>
          <p:cNvCxnSpPr/>
          <p:nvPr userDrawn="1"/>
        </p:nvCxnSpPr>
        <p:spPr>
          <a:xfrm flipH="1">
            <a:off x="600456" y="1080000"/>
            <a:ext cx="10149840"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11208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456" y="408885"/>
            <a:ext cx="9523847" cy="671116"/>
          </a:xfrm>
        </p:spPr>
        <p:txBody>
          <a:bodyPr>
            <a:noAutofit/>
          </a:bodyPr>
          <a:lstStyle>
            <a:lvl1pPr>
              <a:defRPr sz="3000">
                <a:solidFill>
                  <a:srgbClr val="0678D5"/>
                </a:solidFill>
              </a:defRPr>
            </a:lvl1pPr>
          </a:lstStyle>
          <a:p>
            <a:r>
              <a:rPr lang="en-US"/>
              <a:t>Slide title goes here.</a:t>
            </a:r>
          </a:p>
        </p:txBody>
      </p:sp>
      <p:sp>
        <p:nvSpPr>
          <p:cNvPr id="3" name="Content Placeholder 2"/>
          <p:cNvSpPr>
            <a:spLocks noGrp="1"/>
          </p:cNvSpPr>
          <p:nvPr>
            <p:ph idx="1" hasCustomPrompt="1"/>
          </p:nvPr>
        </p:nvSpPr>
        <p:spPr>
          <a:xfrm>
            <a:off x="607536" y="1380780"/>
            <a:ext cx="10894463" cy="4583415"/>
          </a:xfrm>
        </p:spPr>
        <p:txBody>
          <a:bodyPr>
            <a:noAutofit/>
          </a:bodyPr>
          <a:lstStyle>
            <a:lvl1pPr>
              <a:lnSpc>
                <a:spcPct val="100000"/>
              </a:lnSpc>
              <a:defRPr>
                <a:solidFill>
                  <a:srgbClr val="263746"/>
                </a:solidFill>
              </a:defRPr>
            </a:lvl1pPr>
            <a:lvl2pPr>
              <a:lnSpc>
                <a:spcPct val="100000"/>
              </a:lnSpc>
              <a:defRPr>
                <a:solidFill>
                  <a:srgbClr val="263746"/>
                </a:solidFill>
              </a:defRPr>
            </a:lvl2pPr>
            <a:lvl3pPr>
              <a:lnSpc>
                <a:spcPct val="100000"/>
              </a:lnSpc>
              <a:defRPr>
                <a:solidFill>
                  <a:srgbClr val="263746"/>
                </a:solidFill>
              </a:defRPr>
            </a:lvl3pPr>
            <a:lvl4pPr>
              <a:lnSpc>
                <a:spcPct val="100000"/>
              </a:lnSpc>
              <a:defRPr>
                <a:solidFill>
                  <a:srgbClr val="263746"/>
                </a:solidFill>
              </a:defRPr>
            </a:lvl4pPr>
            <a:lvl5pPr>
              <a:lnSpc>
                <a:spcPct val="100000"/>
              </a:lnSpc>
              <a:defRPr>
                <a:solidFill>
                  <a:srgbClr val="26374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userDrawn="1"/>
        </p:nvCxnSpPr>
        <p:spPr>
          <a:xfrm flipH="1">
            <a:off x="600456" y="1080000"/>
            <a:ext cx="10149840"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11340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10616" y="1381760"/>
            <a:ext cx="5321808" cy="4351338"/>
          </a:xfrm>
        </p:spPr>
        <p:txBody>
          <a:body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190352" y="1381760"/>
            <a:ext cx="5321808" cy="4351338"/>
          </a:xfrm>
        </p:spPr>
        <p:txBody>
          <a:bodyPr/>
          <a:lstStyle/>
          <a:p>
            <a:pPr lvl="0"/>
            <a:r>
              <a:rPr lang="en-US"/>
              <a:t>Click to 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8AECE717-8E0D-1947-9DC8-E1A473813FE0}"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11" name="Title 1"/>
          <p:cNvSpPr>
            <a:spLocks noGrp="1"/>
          </p:cNvSpPr>
          <p:nvPr>
            <p:ph type="title" hasCustomPrompt="1"/>
          </p:nvPr>
        </p:nvSpPr>
        <p:spPr>
          <a:xfrm>
            <a:off x="600456" y="408885"/>
            <a:ext cx="9523847" cy="671116"/>
          </a:xfrm>
        </p:spPr>
        <p:txBody>
          <a:bodyPr>
            <a:noAutofit/>
          </a:bodyPr>
          <a:lstStyle>
            <a:lvl1pPr>
              <a:defRPr sz="3000">
                <a:solidFill>
                  <a:srgbClr val="0678D5"/>
                </a:solidFill>
              </a:defRPr>
            </a:lvl1pPr>
          </a:lstStyle>
          <a:p>
            <a:r>
              <a:rPr lang="en-US"/>
              <a:t>Slide title goes here.</a:t>
            </a:r>
          </a:p>
        </p:txBody>
      </p:sp>
      <p:cxnSp>
        <p:nvCxnSpPr>
          <p:cNvPr id="9" name="Straight Connector 8"/>
          <p:cNvCxnSpPr/>
          <p:nvPr userDrawn="1"/>
        </p:nvCxnSpPr>
        <p:spPr>
          <a:xfrm flipH="1">
            <a:off x="600456" y="1080000"/>
            <a:ext cx="10149840"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204600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with Imag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456" y="408885"/>
            <a:ext cx="9523847" cy="671116"/>
          </a:xfrm>
        </p:spPr>
        <p:txBody>
          <a:bodyPr>
            <a:noAutofit/>
          </a:bodyPr>
          <a:lstStyle>
            <a:lvl1pPr>
              <a:defRPr sz="3000">
                <a:solidFill>
                  <a:srgbClr val="0678D5"/>
                </a:solidFill>
              </a:defRPr>
            </a:lvl1pPr>
          </a:lstStyle>
          <a:p>
            <a:r>
              <a:rPr lang="en-US"/>
              <a:t>Slide title goes here.</a:t>
            </a:r>
          </a:p>
        </p:txBody>
      </p:sp>
      <p:sp>
        <p:nvSpPr>
          <p:cNvPr id="4" name="Date Placeholder 3"/>
          <p:cNvSpPr>
            <a:spLocks noGrp="1"/>
          </p:cNvSpPr>
          <p:nvPr>
            <p:ph type="dt" sz="half" idx="10"/>
          </p:nvPr>
        </p:nvSpPr>
        <p:spPr/>
        <p:txBody>
          <a:bodyPr/>
          <a:lstStyle/>
          <a:p>
            <a:fld id="{8AECE717-8E0D-1947-9DC8-E1A473813FE0}"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17" name="Rectangle 16"/>
          <p:cNvSpPr/>
          <p:nvPr userDrawn="1"/>
        </p:nvSpPr>
        <p:spPr>
          <a:xfrm>
            <a:off x="692304" y="4097379"/>
            <a:ext cx="3193106"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18" name="Rectangle 17"/>
          <p:cNvSpPr/>
          <p:nvPr userDrawn="1"/>
        </p:nvSpPr>
        <p:spPr>
          <a:xfrm>
            <a:off x="4496877" y="4097379"/>
            <a:ext cx="3193106"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19" name="Rectangle 18"/>
          <p:cNvSpPr/>
          <p:nvPr userDrawn="1"/>
        </p:nvSpPr>
        <p:spPr>
          <a:xfrm>
            <a:off x="8346022" y="4097379"/>
            <a:ext cx="3193106" cy="45719"/>
          </a:xfrm>
          <a:prstGeom prst="rect">
            <a:avLst/>
          </a:prstGeom>
          <a:solidFill>
            <a:srgbClr val="0678D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
              <a:cs typeface=""/>
            </a:endParaRPr>
          </a:p>
        </p:txBody>
      </p:sp>
      <p:sp>
        <p:nvSpPr>
          <p:cNvPr id="20" name="Picture Placeholder 6"/>
          <p:cNvSpPr txBox="1">
            <a:spLocks/>
          </p:cNvSpPr>
          <p:nvPr userDrawn="1"/>
        </p:nvSpPr>
        <p:spPr>
          <a:xfrm>
            <a:off x="1197209" y="1654019"/>
            <a:ext cx="2183296" cy="2183296"/>
          </a:xfrm>
          <a:prstGeom prst="ellipse">
            <a:avLst/>
          </a:prstGeom>
          <a:solidFill>
            <a:srgbClr val="0678D5"/>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12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1200" b="0" i="0" u="none" strike="noStrike" kern="1200" cap="none" spc="0" normalizeH="0" baseline="0" noProof="0">
              <a:ln>
                <a:noFill/>
              </a:ln>
              <a:solidFill>
                <a:srgbClr val="263746"/>
              </a:solidFill>
              <a:effectLst/>
              <a:uLnTx/>
              <a:uFillTx/>
              <a:latin typeface="Helvetica" charset="0"/>
              <a:ea typeface="Helvetica" charset="0"/>
              <a:cs typeface="Helvetica" charset="0"/>
            </a:endParaRPr>
          </a:p>
        </p:txBody>
      </p:sp>
      <p:sp>
        <p:nvSpPr>
          <p:cNvPr id="21" name="Picture Placeholder 6"/>
          <p:cNvSpPr txBox="1">
            <a:spLocks/>
          </p:cNvSpPr>
          <p:nvPr userDrawn="1"/>
        </p:nvSpPr>
        <p:spPr>
          <a:xfrm>
            <a:off x="5001782" y="1654019"/>
            <a:ext cx="2183296" cy="2183296"/>
          </a:xfrm>
          <a:prstGeom prst="ellipse">
            <a:avLst/>
          </a:prstGeom>
          <a:solidFill>
            <a:srgbClr val="0678D5"/>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12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1200" b="0" i="0" u="none" strike="noStrike" kern="1200" cap="none" spc="0" normalizeH="0" baseline="0" noProof="0">
              <a:ln>
                <a:noFill/>
              </a:ln>
              <a:solidFill>
                <a:srgbClr val="263746"/>
              </a:solidFill>
              <a:effectLst/>
              <a:uLnTx/>
              <a:uFillTx/>
              <a:latin typeface="Helvetica" charset="0"/>
              <a:ea typeface="Helvetica" charset="0"/>
              <a:cs typeface="Helvetica" charset="0"/>
            </a:endParaRPr>
          </a:p>
        </p:txBody>
      </p:sp>
      <p:sp>
        <p:nvSpPr>
          <p:cNvPr id="22" name="Picture Placeholder 6"/>
          <p:cNvSpPr txBox="1">
            <a:spLocks/>
          </p:cNvSpPr>
          <p:nvPr userDrawn="1"/>
        </p:nvSpPr>
        <p:spPr>
          <a:xfrm>
            <a:off x="8850927" y="1654019"/>
            <a:ext cx="2183296" cy="2183296"/>
          </a:xfrm>
          <a:prstGeom prst="ellipse">
            <a:avLst/>
          </a:prstGeom>
          <a:solidFill>
            <a:srgbClr val="0678D5"/>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a:buNone/>
              <a:defRPr sz="1200" b="0" i="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1200" b="0" i="0" u="none" strike="noStrike" kern="1200" cap="none" spc="0" normalizeH="0" baseline="0" noProof="0">
              <a:ln>
                <a:noFill/>
              </a:ln>
              <a:solidFill>
                <a:srgbClr val="263746"/>
              </a:solidFill>
              <a:effectLst/>
              <a:uLnTx/>
              <a:uFillTx/>
              <a:latin typeface="Helvetica" charset="0"/>
              <a:ea typeface="Helvetica" charset="0"/>
              <a:cs typeface="Helvetica" charset="0"/>
            </a:endParaRPr>
          </a:p>
        </p:txBody>
      </p:sp>
      <p:sp>
        <p:nvSpPr>
          <p:cNvPr id="6" name="Picture Placeholder 5"/>
          <p:cNvSpPr>
            <a:spLocks noGrp="1"/>
          </p:cNvSpPr>
          <p:nvPr>
            <p:ph type="pic" sz="quarter" idx="12" hasCustomPrompt="1"/>
          </p:nvPr>
        </p:nvSpPr>
        <p:spPr>
          <a:xfrm>
            <a:off x="1196657" y="1654175"/>
            <a:ext cx="2184400" cy="2182813"/>
          </a:xfrm>
          <a:prstGeom prst="ellipse">
            <a:avLst/>
          </a:prstGeom>
        </p:spPr>
        <p:txBody>
          <a:bodyPr/>
          <a:lstStyle>
            <a:lvl1pPr marL="0" indent="0" algn="ctr">
              <a:buNone/>
              <a:defRPr sz="1400" baseline="0">
                <a:solidFill>
                  <a:schemeClr val="bg1"/>
                </a:solidFill>
              </a:defRPr>
            </a:lvl1pPr>
          </a:lstStyle>
          <a:p>
            <a:r>
              <a:rPr lang="en-US"/>
              <a:t>Insert picture</a:t>
            </a:r>
          </a:p>
        </p:txBody>
      </p:sp>
      <p:sp>
        <p:nvSpPr>
          <p:cNvPr id="23" name="Picture Placeholder 5"/>
          <p:cNvSpPr>
            <a:spLocks noGrp="1"/>
          </p:cNvSpPr>
          <p:nvPr>
            <p:ph type="pic" sz="quarter" idx="13" hasCustomPrompt="1"/>
          </p:nvPr>
        </p:nvSpPr>
        <p:spPr>
          <a:xfrm>
            <a:off x="5001230" y="1654175"/>
            <a:ext cx="2184400" cy="2182813"/>
          </a:xfrm>
          <a:prstGeom prst="ellipse">
            <a:avLst/>
          </a:prstGeom>
        </p:spPr>
        <p:txBody>
          <a:bodyPr/>
          <a:lstStyle>
            <a:lvl1pPr marL="0" indent="0" algn="ctr">
              <a:buNone/>
              <a:defRPr sz="1400">
                <a:solidFill>
                  <a:schemeClr val="bg1"/>
                </a:solidFill>
              </a:defRPr>
            </a:lvl1pPr>
          </a:lstStyle>
          <a:p>
            <a:r>
              <a:rPr lang="en-US"/>
              <a:t>Insert picture</a:t>
            </a:r>
          </a:p>
        </p:txBody>
      </p:sp>
      <p:sp>
        <p:nvSpPr>
          <p:cNvPr id="24" name="Picture Placeholder 5"/>
          <p:cNvSpPr>
            <a:spLocks noGrp="1"/>
          </p:cNvSpPr>
          <p:nvPr>
            <p:ph type="pic" sz="quarter" idx="14" hasCustomPrompt="1"/>
          </p:nvPr>
        </p:nvSpPr>
        <p:spPr>
          <a:xfrm>
            <a:off x="8850375" y="1654175"/>
            <a:ext cx="2184400" cy="2182813"/>
          </a:xfrm>
          <a:prstGeom prst="ellipse">
            <a:avLst/>
          </a:prstGeom>
        </p:spPr>
        <p:txBody>
          <a:bodyPr/>
          <a:lstStyle>
            <a:lvl1pPr marL="0" indent="0" algn="ctr">
              <a:buNone/>
              <a:defRPr sz="1400">
                <a:solidFill>
                  <a:schemeClr val="bg1"/>
                </a:solidFill>
              </a:defRPr>
            </a:lvl1pPr>
          </a:lstStyle>
          <a:p>
            <a:r>
              <a:rPr lang="en-US"/>
              <a:t>Insert picture</a:t>
            </a:r>
          </a:p>
        </p:txBody>
      </p:sp>
      <p:sp>
        <p:nvSpPr>
          <p:cNvPr id="26" name="Text Placeholder 25"/>
          <p:cNvSpPr>
            <a:spLocks noGrp="1"/>
          </p:cNvSpPr>
          <p:nvPr>
            <p:ph type="body" sz="quarter" idx="15" hasCustomPrompt="1"/>
          </p:nvPr>
        </p:nvSpPr>
        <p:spPr>
          <a:xfrm>
            <a:off x="641032" y="4366586"/>
            <a:ext cx="3295650" cy="1711325"/>
          </a:xfrm>
        </p:spPr>
        <p:txBody>
          <a:bodyPr/>
          <a:lstStyle>
            <a:lvl1pPr marL="0" indent="0">
              <a:buNone/>
              <a:defRPr sz="1800"/>
            </a:lvl1pPr>
          </a:lstStyle>
          <a:p>
            <a:pPr lvl="0"/>
            <a:r>
              <a:rPr lang="en-US"/>
              <a:t>Click to edit master text styles</a:t>
            </a:r>
          </a:p>
        </p:txBody>
      </p:sp>
      <p:sp>
        <p:nvSpPr>
          <p:cNvPr id="27" name="Text Placeholder 25"/>
          <p:cNvSpPr>
            <a:spLocks noGrp="1"/>
          </p:cNvSpPr>
          <p:nvPr>
            <p:ph type="body" sz="quarter" idx="16" hasCustomPrompt="1"/>
          </p:nvPr>
        </p:nvSpPr>
        <p:spPr>
          <a:xfrm>
            <a:off x="4445605" y="4366586"/>
            <a:ext cx="3295650" cy="1711325"/>
          </a:xfrm>
        </p:spPr>
        <p:txBody>
          <a:bodyPr/>
          <a:lstStyle>
            <a:lvl1pPr marL="0" indent="0">
              <a:buNone/>
              <a:defRPr sz="1800"/>
            </a:lvl1pPr>
          </a:lstStyle>
          <a:p>
            <a:pPr lvl="0"/>
            <a:r>
              <a:rPr lang="en-US"/>
              <a:t>Click to edit master text styles</a:t>
            </a:r>
          </a:p>
        </p:txBody>
      </p:sp>
      <p:sp>
        <p:nvSpPr>
          <p:cNvPr id="28" name="Text Placeholder 25"/>
          <p:cNvSpPr>
            <a:spLocks noGrp="1"/>
          </p:cNvSpPr>
          <p:nvPr>
            <p:ph type="body" sz="quarter" idx="17" hasCustomPrompt="1"/>
          </p:nvPr>
        </p:nvSpPr>
        <p:spPr>
          <a:xfrm>
            <a:off x="8294750" y="4366586"/>
            <a:ext cx="3295650" cy="1711325"/>
          </a:xfrm>
        </p:spPr>
        <p:txBody>
          <a:bodyPr/>
          <a:lstStyle>
            <a:lvl1pPr marL="0" indent="0">
              <a:buNone/>
              <a:defRPr sz="1800"/>
            </a:lvl1pPr>
          </a:lstStyle>
          <a:p>
            <a:pPr lvl="0"/>
            <a:r>
              <a:rPr lang="en-US"/>
              <a:t>Click to edit master text styles</a:t>
            </a:r>
          </a:p>
        </p:txBody>
      </p:sp>
      <p:cxnSp>
        <p:nvCxnSpPr>
          <p:cNvPr id="25" name="Straight Connector 24"/>
          <p:cNvCxnSpPr/>
          <p:nvPr userDrawn="1"/>
        </p:nvCxnSpPr>
        <p:spPr>
          <a:xfrm flipH="1">
            <a:off x="600456" y="1080000"/>
            <a:ext cx="10149840" cy="0"/>
          </a:xfrm>
          <a:prstGeom prst="line">
            <a:avLst/>
          </a:prstGeom>
          <a:noFill/>
          <a:ln w="6350" cap="flat" cmpd="sng" algn="ctr">
            <a:solidFill>
              <a:srgbClr val="FFFFFF">
                <a:lumMod val="75000"/>
              </a:srgbClr>
            </a:solidFill>
            <a:prstDash val="solid"/>
            <a:miter lim="800000"/>
          </a:ln>
          <a:effectLst/>
        </p:spPr>
      </p:cxnSp>
    </p:spTree>
    <p:extLst>
      <p:ext uri="{BB962C8B-B14F-4D97-AF65-F5344CB8AC3E}">
        <p14:creationId xmlns:p14="http://schemas.microsoft.com/office/powerpoint/2010/main" val="76198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2489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7744279"/>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charset="0"/>
                <a:ea typeface="Helvetica" charset="0"/>
                <a:cs typeface="Helvetica" charset="0"/>
              </a:defRPr>
            </a:lvl1pPr>
          </a:lstStyle>
          <a:p>
            <a:fld id="{8AECE717-8E0D-1947-9DC8-E1A473813FE0}" type="datetimeFigureOut">
              <a:rPr lang="en-US" smtClean="0"/>
              <a:pPr/>
              <a:t>3/19/2020</a:t>
            </a:fld>
            <a:endParaRPr lang="en-US"/>
          </a:p>
        </p:txBody>
      </p:sp>
      <p:sp>
        <p:nvSpPr>
          <p:cNvPr id="5" name="Footer Placeholder 4"/>
          <p:cNvSpPr>
            <a:spLocks noGrp="1"/>
          </p:cNvSpPr>
          <p:nvPr>
            <p:ph type="ftr" sz="quarter" idx="3"/>
          </p:nvPr>
        </p:nvSpPr>
        <p:spPr>
          <a:xfrm>
            <a:off x="4038600" y="7744279"/>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endParaRPr lang="en-US"/>
          </a:p>
        </p:txBody>
      </p:sp>
      <p:cxnSp>
        <p:nvCxnSpPr>
          <p:cNvPr id="18" name="Straight Connector 17"/>
          <p:cNvCxnSpPr/>
          <p:nvPr/>
        </p:nvCxnSpPr>
        <p:spPr>
          <a:xfrm>
            <a:off x="1062711" y="6352523"/>
            <a:ext cx="0" cy="365125"/>
          </a:xfrm>
          <a:prstGeom prst="line">
            <a:avLst/>
          </a:prstGeom>
          <a:ln>
            <a:solidFill>
              <a:srgbClr val="0678D5"/>
            </a:solidFill>
          </a:ln>
        </p:spPr>
        <p:style>
          <a:lnRef idx="1">
            <a:schemeClr val="accent1"/>
          </a:lnRef>
          <a:fillRef idx="0">
            <a:schemeClr val="accent1"/>
          </a:fillRef>
          <a:effectRef idx="0">
            <a:schemeClr val="accent1"/>
          </a:effectRef>
          <a:fontRef idx="minor">
            <a:schemeClr val="tx1"/>
          </a:fontRef>
        </p:style>
      </p:cxnSp>
      <p:sp>
        <p:nvSpPr>
          <p:cNvPr id="24" name="Footer Placeholder 9"/>
          <p:cNvSpPr txBox="1">
            <a:spLocks/>
          </p:cNvSpPr>
          <p:nvPr/>
        </p:nvSpPr>
        <p:spPr>
          <a:xfrm>
            <a:off x="1166004" y="6350577"/>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tint val="75000"/>
                  </a:schemeClr>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8D8D94"/>
                </a:solidFill>
              </a:rPr>
              <a:t>© 2019 HUB International Limited.</a:t>
            </a:r>
          </a:p>
        </p:txBody>
      </p:sp>
      <p:sp>
        <p:nvSpPr>
          <p:cNvPr id="25" name="Slide Number Placeholder 10"/>
          <p:cNvSpPr txBox="1">
            <a:spLocks/>
          </p:cNvSpPr>
          <p:nvPr/>
        </p:nvSpPr>
        <p:spPr>
          <a:xfrm>
            <a:off x="677670" y="6350577"/>
            <a:ext cx="466725"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tx1"/>
                </a:solidFill>
                <a:latin typeface="Helvetica" charset="0"/>
                <a:ea typeface="Helvetica" charset="0"/>
                <a:cs typeface="Helvetic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8CA82A-B197-2841-A300-60ED77025F48}" type="slidenum">
              <a:rPr lang="en-US" smtClean="0">
                <a:solidFill>
                  <a:srgbClr val="263746"/>
                </a:solidFill>
              </a:rPr>
              <a:pPr/>
              <a:t>‹#›</a:t>
            </a:fld>
            <a:endParaRPr lang="en-US">
              <a:solidFill>
                <a:srgbClr val="263746"/>
              </a:solidFill>
            </a:endParaRPr>
          </a:p>
        </p:txBody>
      </p:sp>
      <p:pic>
        <p:nvPicPr>
          <p:cNvPr id="6" name="Picture 5"/>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0863264" y="14287"/>
            <a:ext cx="1280160" cy="1280160"/>
          </a:xfrm>
          <a:prstGeom prst="rect">
            <a:avLst/>
          </a:prstGeom>
        </p:spPr>
      </p:pic>
    </p:spTree>
    <p:extLst>
      <p:ext uri="{BB962C8B-B14F-4D97-AF65-F5344CB8AC3E}">
        <p14:creationId xmlns:p14="http://schemas.microsoft.com/office/powerpoint/2010/main" val="680749785"/>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64" r:id="rId3"/>
    <p:sldLayoutId id="2147483676" r:id="rId4"/>
    <p:sldLayoutId id="2147483665" r:id="rId5"/>
    <p:sldLayoutId id="2147483650" r:id="rId6"/>
    <p:sldLayoutId id="2147483669" r:id="rId7"/>
    <p:sldLayoutId id="2147483652" r:id="rId8"/>
    <p:sldLayoutId id="2147483670" r:id="rId9"/>
    <p:sldLayoutId id="2147483671" r:id="rId10"/>
    <p:sldLayoutId id="2147483672" r:id="rId11"/>
    <p:sldLayoutId id="2147483673"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100000"/>
        </a:lnSpc>
        <a:spcBef>
          <a:spcPts val="0"/>
        </a:spcBef>
        <a:spcAft>
          <a:spcPts val="1000"/>
        </a:spcAft>
        <a:buClr>
          <a:srgbClr val="0678D5"/>
        </a:buClr>
        <a:buSzPct val="80000"/>
        <a:buFont typeface="Arial"/>
        <a:buChar char="•"/>
        <a:defRPr sz="2800" kern="1200">
          <a:solidFill>
            <a:schemeClr val="tx1"/>
          </a:solidFill>
          <a:latin typeface="Helvetica" charset="0"/>
          <a:ea typeface="Helvetica" charset="0"/>
          <a:cs typeface="Helvetica" charset="0"/>
        </a:defRPr>
      </a:lvl1pPr>
      <a:lvl2pPr marL="685800" indent="-228600" algn="l" defTabSz="914400" rtl="0" eaLnBrk="1" latinLnBrk="0" hangingPunct="1">
        <a:lnSpc>
          <a:spcPct val="100000"/>
        </a:lnSpc>
        <a:spcBef>
          <a:spcPts val="500"/>
        </a:spcBef>
        <a:spcAft>
          <a:spcPts val="1000"/>
        </a:spcAft>
        <a:buClr>
          <a:srgbClr val="0678D5"/>
        </a:buClr>
        <a:buSzPct val="80000"/>
        <a:buFont typeface="Arial"/>
        <a:buChar char="•"/>
        <a:defRPr sz="2400" kern="1200">
          <a:solidFill>
            <a:schemeClr val="tx1"/>
          </a:solidFill>
          <a:latin typeface="Helvetica" charset="0"/>
          <a:ea typeface="Helvetica" charset="0"/>
          <a:cs typeface="Helvetica" charset="0"/>
        </a:defRPr>
      </a:lvl2pPr>
      <a:lvl3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2000" kern="1200">
          <a:solidFill>
            <a:schemeClr val="tx1"/>
          </a:solidFill>
          <a:latin typeface="Helvetica" charset="0"/>
          <a:ea typeface="Helvetica" charset="0"/>
          <a:cs typeface="Helvetica" charset="0"/>
        </a:defRPr>
      </a:lvl3pPr>
      <a:lvl4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1800" kern="1200">
          <a:solidFill>
            <a:schemeClr val="tx1"/>
          </a:solidFill>
          <a:latin typeface="Helvetica" charset="0"/>
          <a:ea typeface="Helvetica" charset="0"/>
          <a:cs typeface="Helvetica" charset="0"/>
        </a:defRPr>
      </a:lvl4pPr>
      <a:lvl5pPr marL="1143000" indent="-228600" algn="l" defTabSz="914400" rtl="0" eaLnBrk="1" latinLnBrk="0" hangingPunct="1">
        <a:lnSpc>
          <a:spcPct val="100000"/>
        </a:lnSpc>
        <a:spcBef>
          <a:spcPts val="500"/>
        </a:spcBef>
        <a:spcAft>
          <a:spcPts val="1000"/>
        </a:spcAft>
        <a:buClr>
          <a:srgbClr val="0678D5"/>
        </a:buClr>
        <a:buSzPct val="80000"/>
        <a:buFont typeface="Arial"/>
        <a:buChar char="•"/>
        <a:defRPr sz="18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2" pos="3840" userDrawn="1">
          <p15:clr>
            <a:srgbClr val="F26B43"/>
          </p15:clr>
        </p15:guide>
        <p15:guide id="3" orient="horz" pos="4152" userDrawn="1">
          <p15:clr>
            <a:srgbClr val="F26B43"/>
          </p15:clr>
        </p15:guide>
        <p15:guide id="6" pos="432"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marylou.macdonald@hubinternational.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Downloads/Power_BIV2.mp4" TargetMode="External"/><Relationship Id="rId2" Type="http://schemas.openxmlformats.org/officeDocument/2006/relationships/notesSlide" Target="../notesSlides/notesSlide27.xml"/><Relationship Id="rId1" Type="http://schemas.openxmlformats.org/officeDocument/2006/relationships/slideLayout" Target="../slideLayouts/slideLayout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1.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marylou.macdonald@hubinternational.com"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412" y="2034073"/>
            <a:ext cx="7954130" cy="1523337"/>
          </a:xfrm>
        </p:spPr>
        <p:txBody>
          <a:bodyPr/>
          <a:lstStyle/>
          <a:p>
            <a:r>
              <a:rPr lang="en-US" sz="4000" dirty="0"/>
              <a:t>E</a:t>
            </a:r>
            <a:r>
              <a:rPr lang="en-US" sz="4000" dirty="0" smtClean="0"/>
              <a:t>B </a:t>
            </a:r>
            <a:r>
              <a:rPr lang="en-US" sz="4000" dirty="0"/>
              <a:t>Digital Platform Foundational Partnerships</a:t>
            </a:r>
          </a:p>
        </p:txBody>
      </p:sp>
      <p:sp>
        <p:nvSpPr>
          <p:cNvPr id="3" name="Subtitle 2"/>
          <p:cNvSpPr>
            <a:spLocks noGrp="1"/>
          </p:cNvSpPr>
          <p:nvPr>
            <p:ph type="subTitle" idx="1"/>
          </p:nvPr>
        </p:nvSpPr>
        <p:spPr>
          <a:xfrm>
            <a:off x="570411" y="3897268"/>
            <a:ext cx="10856551" cy="870676"/>
          </a:xfrm>
        </p:spPr>
        <p:txBody>
          <a:bodyPr/>
          <a:lstStyle/>
          <a:p>
            <a:r>
              <a:rPr lang="en-US" dirty="0"/>
              <a:t>Mary-Lou MacDonald MSc</a:t>
            </a:r>
          </a:p>
          <a:p>
            <a:r>
              <a:rPr lang="en-US" dirty="0"/>
              <a:t>National Practice Lead, Health and Performance</a:t>
            </a:r>
          </a:p>
        </p:txBody>
      </p:sp>
      <p:sp>
        <p:nvSpPr>
          <p:cNvPr id="4" name="TextBox 3"/>
          <p:cNvSpPr txBox="1"/>
          <p:nvPr/>
        </p:nvSpPr>
        <p:spPr>
          <a:xfrm>
            <a:off x="690464" y="5217139"/>
            <a:ext cx="2751202" cy="584775"/>
          </a:xfrm>
          <a:prstGeom prst="rect">
            <a:avLst/>
          </a:prstGeom>
          <a:noFill/>
        </p:spPr>
        <p:txBody>
          <a:bodyPr wrap="none" rtlCol="0">
            <a:spAutoFit/>
          </a:bodyPr>
          <a:lstStyle/>
          <a:p>
            <a:r>
              <a:rPr lang="en-US" sz="1600" dirty="0" smtClean="0">
                <a:solidFill>
                  <a:schemeClr val="bg1"/>
                </a:solidFill>
                <a:latin typeface="Helvetica" charset="0"/>
                <a:ea typeface="Helvetica" charset="0"/>
                <a:cs typeface="Helvetica" charset="0"/>
              </a:rPr>
              <a:t>FOR INTERNAL USE ONLY</a:t>
            </a:r>
          </a:p>
          <a:p>
            <a:r>
              <a:rPr lang="en-US" sz="1600" dirty="0" smtClean="0">
                <a:solidFill>
                  <a:schemeClr val="bg1"/>
                </a:solidFill>
                <a:latin typeface="Helvetica" charset="0"/>
                <a:ea typeface="Helvetica" charset="0"/>
                <a:cs typeface="Helvetica" charset="0"/>
              </a:rPr>
              <a:t>Do not distribute</a:t>
            </a:r>
            <a:endParaRPr lang="en-US" sz="1600"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335015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 name="girl_mountain.jpg" descr="girl_mountain.jpg"/>
          <p:cNvPicPr>
            <a:picLocks noChangeAspect="1"/>
          </p:cNvPicPr>
          <p:nvPr/>
        </p:nvPicPr>
        <p:blipFill>
          <a:blip r:embed="rId2"/>
          <a:srcRect b="8765"/>
          <a:stretch>
            <a:fillRect/>
          </a:stretch>
        </p:blipFill>
        <p:spPr>
          <a:xfrm>
            <a:off x="0" y="1468415"/>
            <a:ext cx="12192000" cy="5419969"/>
          </a:xfrm>
          <a:prstGeom prst="rect">
            <a:avLst/>
          </a:prstGeom>
          <a:ln w="12700">
            <a:miter lim="400000"/>
          </a:ln>
        </p:spPr>
      </p:pic>
      <p:sp>
        <p:nvSpPr>
          <p:cNvPr id="678" name="AGENDA"/>
          <p:cNvSpPr txBox="1"/>
          <p:nvPr/>
        </p:nvSpPr>
        <p:spPr>
          <a:xfrm>
            <a:off x="708437" y="690586"/>
            <a:ext cx="1090593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r>
              <a:rPr sz="3000"/>
              <a:t>Service First Approach</a:t>
            </a:r>
          </a:p>
        </p:txBody>
      </p:sp>
      <p:grpSp>
        <p:nvGrpSpPr>
          <p:cNvPr id="686" name="Group"/>
          <p:cNvGrpSpPr/>
          <p:nvPr/>
        </p:nvGrpSpPr>
        <p:grpSpPr>
          <a:xfrm>
            <a:off x="3486758" y="2188334"/>
            <a:ext cx="2767735" cy="2570277"/>
            <a:chOff x="-1" y="-2"/>
            <a:chExt cx="5535467" cy="5140550"/>
          </a:xfrm>
        </p:grpSpPr>
        <p:sp>
          <p:nvSpPr>
            <p:cNvPr id="680" name="Rectangle"/>
            <p:cNvSpPr/>
            <p:nvPr/>
          </p:nvSpPr>
          <p:spPr>
            <a:xfrm>
              <a:off x="205763" y="-2"/>
              <a:ext cx="4214928" cy="5140550"/>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681" name="Introduction"/>
            <p:cNvSpPr txBox="1"/>
            <p:nvPr/>
          </p:nvSpPr>
          <p:spPr>
            <a:xfrm>
              <a:off x="889145" y="2970320"/>
              <a:ext cx="4266728" cy="13831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p>
              <a:pPr>
                <a:lnSpc>
                  <a:spcPct val="90000"/>
                </a:lnSpc>
                <a:spcBef>
                  <a:spcPts val="500"/>
                </a:spcBef>
                <a:defRPr sz="2500" spc="0">
                  <a:solidFill>
                    <a:srgbClr val="8096A6"/>
                  </a:solidFill>
                  <a:latin typeface="Manrope3 Semibold"/>
                  <a:ea typeface="Manrope3 Semibold"/>
                  <a:cs typeface="Manrope3 Semibold"/>
                  <a:sym typeface="Manrope3 Semibold"/>
                </a:defRPr>
              </a:pPr>
              <a:r>
                <a:rPr sz="2000" dirty="0"/>
                <a:t>In French +</a:t>
              </a:r>
            </a:p>
            <a:p>
              <a:pPr>
                <a:lnSpc>
                  <a:spcPct val="90000"/>
                </a:lnSpc>
                <a:spcBef>
                  <a:spcPts val="1500"/>
                </a:spcBef>
                <a:defRPr sz="2500" spc="0">
                  <a:solidFill>
                    <a:srgbClr val="8096A6"/>
                  </a:solidFill>
                  <a:latin typeface="Manrope3 Semibold"/>
                  <a:ea typeface="Manrope3 Semibold"/>
                  <a:cs typeface="Manrope3 Semibold"/>
                  <a:sym typeface="Manrope3 Semibold"/>
                </a:defRPr>
              </a:pPr>
              <a:r>
                <a:rPr sz="2000" dirty="0"/>
                <a:t>English, 24/7</a:t>
              </a:r>
            </a:p>
          </p:txBody>
        </p:sp>
        <p:sp>
          <p:nvSpPr>
            <p:cNvPr id="682" name="AGENDA"/>
            <p:cNvSpPr txBox="1"/>
            <p:nvPr/>
          </p:nvSpPr>
          <p:spPr>
            <a:xfrm>
              <a:off x="1217497" y="129660"/>
              <a:ext cx="4317969" cy="20666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defRPr sz="5000" spc="0">
                  <a:solidFill>
                    <a:srgbClr val="5AB4F8"/>
                  </a:solidFill>
                  <a:latin typeface="Manrope3 ExtraBold"/>
                  <a:ea typeface="Manrope3 ExtraBold"/>
                  <a:cs typeface="Manrope3 ExtraBold"/>
                  <a:sym typeface="Manrope3 ExtraBold"/>
                </a:defRPr>
              </a:pPr>
              <a:r>
                <a:rPr sz="2500" dirty="0"/>
                <a:t>Canada</a:t>
              </a:r>
              <a:br>
                <a:rPr sz="2500" dirty="0"/>
              </a:br>
              <a:r>
                <a:rPr sz="2500" dirty="0"/>
                <a:t>Wide</a:t>
              </a:r>
            </a:p>
          </p:txBody>
        </p:sp>
        <p:grpSp>
          <p:nvGrpSpPr>
            <p:cNvPr id="685" name="Group"/>
            <p:cNvGrpSpPr/>
            <p:nvPr/>
          </p:nvGrpSpPr>
          <p:grpSpPr>
            <a:xfrm>
              <a:off x="-1" y="2305284"/>
              <a:ext cx="4626453" cy="550651"/>
              <a:chOff x="0" y="0"/>
              <a:chExt cx="4626451" cy="550650"/>
            </a:xfrm>
          </p:grpSpPr>
          <p:sp>
            <p:nvSpPr>
              <p:cNvPr id="683"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684" name="Introduction"/>
              <p:cNvSpPr txBox="1"/>
              <p:nvPr/>
            </p:nvSpPr>
            <p:spPr>
              <a:xfrm>
                <a:off x="151418" y="-1"/>
                <a:ext cx="4340443" cy="546101"/>
              </a:xfrm>
              <a:prstGeom prst="rect">
                <a:avLst/>
              </a:prstGeom>
              <a:noFill/>
              <a:ln w="12700" cap="flat">
                <a:noFill/>
                <a:miter lim="400000"/>
              </a:ln>
              <a:effectLst/>
            </p:spPr>
            <p:txBody>
              <a:bodyPr wrap="square" lIns="25400" tIns="25400" rIns="25400" bIns="25400" numCol="1" anchor="ctr">
                <a:noAutofit/>
              </a:bodyPr>
              <a:lstStyle/>
              <a:p>
                <a:pPr>
                  <a:defRPr sz="2500" spc="250">
                    <a:solidFill>
                      <a:srgbClr val="FFFFFF"/>
                    </a:solidFill>
                    <a:latin typeface="Manrope3 ExtraBold"/>
                    <a:ea typeface="Manrope3 ExtraBold"/>
                    <a:cs typeface="Manrope3 ExtraBold"/>
                    <a:sym typeface="Manrope3 ExtraBold"/>
                  </a:defRPr>
                </a:pPr>
                <a:endParaRPr sz="1250"/>
              </a:p>
            </p:txBody>
          </p:sp>
        </p:grpSp>
      </p:grpSp>
      <p:grpSp>
        <p:nvGrpSpPr>
          <p:cNvPr id="693" name="Group"/>
          <p:cNvGrpSpPr/>
          <p:nvPr/>
        </p:nvGrpSpPr>
        <p:grpSpPr>
          <a:xfrm>
            <a:off x="6366614" y="2202259"/>
            <a:ext cx="2905538" cy="2556351"/>
            <a:chOff x="0" y="-2"/>
            <a:chExt cx="5811072" cy="5112698"/>
          </a:xfrm>
        </p:grpSpPr>
        <p:sp>
          <p:nvSpPr>
            <p:cNvPr id="687" name="Rectangle"/>
            <p:cNvSpPr/>
            <p:nvPr/>
          </p:nvSpPr>
          <p:spPr>
            <a:xfrm>
              <a:off x="205762" y="-2"/>
              <a:ext cx="4632037" cy="5112698"/>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688" name="Introduction"/>
            <p:cNvSpPr txBox="1"/>
            <p:nvPr/>
          </p:nvSpPr>
          <p:spPr>
            <a:xfrm>
              <a:off x="571072" y="3131411"/>
              <a:ext cx="4266727" cy="1346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lvl1pPr>
                <a:lnSpc>
                  <a:spcPct val="90000"/>
                </a:lnSpc>
                <a:spcBef>
                  <a:spcPts val="3000"/>
                </a:spcBef>
                <a:defRPr sz="2500" spc="0">
                  <a:solidFill>
                    <a:srgbClr val="8096A6"/>
                  </a:solidFill>
                  <a:latin typeface="Manrope3 Semibold"/>
                  <a:ea typeface="Manrope3 Semibold"/>
                  <a:cs typeface="Manrope3 Semibold"/>
                  <a:sym typeface="Manrope3 Semibold"/>
                </a:defRPr>
              </a:lvl1pPr>
            </a:lstStyle>
            <a:p>
              <a:pPr>
                <a:lnSpc>
                  <a:spcPct val="100000"/>
                </a:lnSpc>
              </a:pPr>
              <a:r>
                <a:rPr sz="2000" dirty="0"/>
                <a:t>Traditional medicine support</a:t>
              </a:r>
            </a:p>
          </p:txBody>
        </p:sp>
        <p:sp>
          <p:nvSpPr>
            <p:cNvPr id="689" name="AGENDA"/>
            <p:cNvSpPr txBox="1"/>
            <p:nvPr/>
          </p:nvSpPr>
          <p:spPr>
            <a:xfrm>
              <a:off x="1493103" y="26254"/>
              <a:ext cx="4317969" cy="2206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defRPr sz="5000" spc="-250">
                  <a:solidFill>
                    <a:srgbClr val="5AB4F8"/>
                  </a:solidFill>
                  <a:latin typeface="Manrope3 ExtraBold"/>
                  <a:ea typeface="Manrope3 ExtraBold"/>
                  <a:cs typeface="Manrope3 ExtraBold"/>
                  <a:sym typeface="Manrope3 ExtraBold"/>
                </a:defRPr>
              </a:pPr>
              <a:r>
                <a:rPr sz="2500" dirty="0"/>
                <a:t>First </a:t>
              </a:r>
              <a:br>
                <a:rPr sz="2500" dirty="0"/>
              </a:br>
              <a:r>
                <a:rPr sz="2500" dirty="0"/>
                <a:t>Nations</a:t>
              </a:r>
            </a:p>
          </p:txBody>
        </p:sp>
        <p:grpSp>
          <p:nvGrpSpPr>
            <p:cNvPr id="692" name="Group"/>
            <p:cNvGrpSpPr/>
            <p:nvPr/>
          </p:nvGrpSpPr>
          <p:grpSpPr>
            <a:xfrm>
              <a:off x="0" y="2305284"/>
              <a:ext cx="4626452" cy="550651"/>
              <a:chOff x="0" y="0"/>
              <a:chExt cx="4626451" cy="550650"/>
            </a:xfrm>
          </p:grpSpPr>
          <p:sp>
            <p:nvSpPr>
              <p:cNvPr id="690"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691" name="Introduction"/>
              <p:cNvSpPr txBox="1"/>
              <p:nvPr/>
            </p:nvSpPr>
            <p:spPr>
              <a:xfrm>
                <a:off x="151418" y="-1"/>
                <a:ext cx="4340443" cy="546101"/>
              </a:xfrm>
              <a:prstGeom prst="rect">
                <a:avLst/>
              </a:prstGeom>
              <a:noFill/>
              <a:ln w="12700" cap="flat">
                <a:noFill/>
                <a:miter lim="400000"/>
              </a:ln>
              <a:effectLst/>
            </p:spPr>
            <p:txBody>
              <a:bodyPr wrap="square" lIns="25400" tIns="25400" rIns="25400" bIns="25400" numCol="1" anchor="ctr">
                <a:noAutofit/>
              </a:bodyPr>
              <a:lstStyle/>
              <a:p>
                <a:pPr>
                  <a:defRPr sz="2500" spc="250">
                    <a:solidFill>
                      <a:srgbClr val="FFFFFF"/>
                    </a:solidFill>
                    <a:latin typeface="Manrope3 ExtraBold"/>
                    <a:ea typeface="Manrope3 ExtraBold"/>
                    <a:cs typeface="Manrope3 ExtraBold"/>
                    <a:sym typeface="Manrope3 ExtraBold"/>
                  </a:defRPr>
                </a:pPr>
                <a:endParaRPr sz="1250"/>
              </a:p>
            </p:txBody>
          </p:sp>
        </p:grpSp>
      </p:grpSp>
      <p:grpSp>
        <p:nvGrpSpPr>
          <p:cNvPr id="701" name="Group"/>
          <p:cNvGrpSpPr/>
          <p:nvPr/>
        </p:nvGrpSpPr>
        <p:grpSpPr>
          <a:xfrm>
            <a:off x="606902" y="2188335"/>
            <a:ext cx="2590066" cy="2570277"/>
            <a:chOff x="0" y="0"/>
            <a:chExt cx="5180129" cy="5140552"/>
          </a:xfrm>
        </p:grpSpPr>
        <p:sp>
          <p:nvSpPr>
            <p:cNvPr id="694" name="Rectangle"/>
            <p:cNvSpPr/>
            <p:nvPr/>
          </p:nvSpPr>
          <p:spPr>
            <a:xfrm>
              <a:off x="205764" y="0"/>
              <a:ext cx="4974365" cy="5140552"/>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695" name="Introduction"/>
            <p:cNvSpPr txBox="1"/>
            <p:nvPr/>
          </p:nvSpPr>
          <p:spPr>
            <a:xfrm>
              <a:off x="644488" y="3122725"/>
              <a:ext cx="4266726" cy="9461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p>
              <a:pPr>
                <a:spcBef>
                  <a:spcPts val="1500"/>
                </a:spcBef>
                <a:defRPr sz="2500" spc="0">
                  <a:solidFill>
                    <a:srgbClr val="8096A6"/>
                  </a:solidFill>
                  <a:latin typeface="Manrope3 Semibold"/>
                  <a:ea typeface="Manrope3 Semibold"/>
                  <a:cs typeface="Manrope3 Semibold"/>
                  <a:sym typeface="Manrope3 Semibold"/>
                </a:defRPr>
              </a:pPr>
              <a:r>
                <a:rPr sz="2000" dirty="0"/>
                <a:t>Client </a:t>
              </a:r>
              <a:br>
                <a:rPr sz="2000" dirty="0"/>
              </a:br>
              <a:r>
                <a:rPr sz="2000" dirty="0"/>
                <a:t>Satisfaction Score</a:t>
              </a:r>
            </a:p>
          </p:txBody>
        </p:sp>
        <p:sp>
          <p:nvSpPr>
            <p:cNvPr id="696" name="AGENDA"/>
            <p:cNvSpPr txBox="1"/>
            <p:nvPr/>
          </p:nvSpPr>
          <p:spPr>
            <a:xfrm>
              <a:off x="1392581" y="367130"/>
              <a:ext cx="3787548" cy="1866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10700" spc="0">
                  <a:solidFill>
                    <a:srgbClr val="5AB4F8"/>
                  </a:solidFill>
                  <a:latin typeface="Manrope3 ExtraBold"/>
                  <a:ea typeface="Manrope3 ExtraBold"/>
                  <a:cs typeface="Manrope3 ExtraBold"/>
                  <a:sym typeface="Manrope3 ExtraBold"/>
                </a:defRPr>
              </a:lvl1pPr>
            </a:lstStyle>
            <a:p>
              <a:r>
                <a:rPr sz="5350" dirty="0"/>
                <a:t>98</a:t>
              </a:r>
            </a:p>
          </p:txBody>
        </p:sp>
        <p:grpSp>
          <p:nvGrpSpPr>
            <p:cNvPr id="699" name="Group"/>
            <p:cNvGrpSpPr/>
            <p:nvPr/>
          </p:nvGrpSpPr>
          <p:grpSpPr>
            <a:xfrm>
              <a:off x="0" y="2305284"/>
              <a:ext cx="4626452" cy="550651"/>
              <a:chOff x="0" y="0"/>
              <a:chExt cx="4626451" cy="550650"/>
            </a:xfrm>
          </p:grpSpPr>
          <p:sp>
            <p:nvSpPr>
              <p:cNvPr id="697"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698" name="Introduction"/>
              <p:cNvSpPr txBox="1"/>
              <p:nvPr/>
            </p:nvSpPr>
            <p:spPr>
              <a:xfrm>
                <a:off x="151418" y="-1"/>
                <a:ext cx="4340443" cy="546101"/>
              </a:xfrm>
              <a:prstGeom prst="rect">
                <a:avLst/>
              </a:prstGeom>
              <a:noFill/>
              <a:ln w="12700" cap="flat">
                <a:noFill/>
                <a:miter lim="400000"/>
              </a:ln>
              <a:effectLst/>
            </p:spPr>
            <p:txBody>
              <a:bodyPr wrap="square" lIns="25400" tIns="25400" rIns="25400" bIns="25400" numCol="1" anchor="ctr">
                <a:noAutofit/>
              </a:bodyPr>
              <a:lstStyle/>
              <a:p>
                <a:pPr>
                  <a:defRPr sz="2500" spc="250">
                    <a:solidFill>
                      <a:srgbClr val="FFFFFF"/>
                    </a:solidFill>
                    <a:latin typeface="Manrope3 ExtraBold"/>
                    <a:ea typeface="Manrope3 ExtraBold"/>
                    <a:cs typeface="Manrope3 ExtraBold"/>
                    <a:sym typeface="Manrope3 ExtraBold"/>
                  </a:defRPr>
                </a:pPr>
                <a:endParaRPr sz="1250"/>
              </a:p>
            </p:txBody>
          </p:sp>
        </p:grpSp>
        <p:sp>
          <p:nvSpPr>
            <p:cNvPr id="700" name="Introduction"/>
            <p:cNvSpPr txBox="1"/>
            <p:nvPr/>
          </p:nvSpPr>
          <p:spPr>
            <a:xfrm>
              <a:off x="2986277" y="638512"/>
              <a:ext cx="680636"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lgn="l">
                <a:defRPr sz="5000" spc="297">
                  <a:solidFill>
                    <a:srgbClr val="5AB4F8"/>
                  </a:solidFill>
                  <a:latin typeface="Manrope3 ExtraBold"/>
                  <a:ea typeface="Manrope3 ExtraBold"/>
                  <a:cs typeface="Manrope3 ExtraBold"/>
                  <a:sym typeface="Manrope3 ExtraBold"/>
                </a:defRPr>
              </a:lvl1pPr>
            </a:lstStyle>
            <a:p>
              <a:r>
                <a:rPr sz="2500"/>
                <a:t>%</a:t>
              </a:r>
            </a:p>
          </p:txBody>
        </p:sp>
      </p:grpSp>
      <p:grpSp>
        <p:nvGrpSpPr>
          <p:cNvPr id="708" name="Group"/>
          <p:cNvGrpSpPr/>
          <p:nvPr/>
        </p:nvGrpSpPr>
        <p:grpSpPr>
          <a:xfrm>
            <a:off x="9246472" y="2188334"/>
            <a:ext cx="2721827" cy="2570275"/>
            <a:chOff x="0" y="-2"/>
            <a:chExt cx="5443653" cy="5140546"/>
          </a:xfrm>
        </p:grpSpPr>
        <p:sp>
          <p:nvSpPr>
            <p:cNvPr id="702" name="Rectangle"/>
            <p:cNvSpPr/>
            <p:nvPr/>
          </p:nvSpPr>
          <p:spPr>
            <a:xfrm>
              <a:off x="0" y="-2"/>
              <a:ext cx="4735801" cy="5140546"/>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703" name="Introduction"/>
            <p:cNvSpPr txBox="1"/>
            <p:nvPr/>
          </p:nvSpPr>
          <p:spPr>
            <a:xfrm>
              <a:off x="359726" y="3122724"/>
              <a:ext cx="4266727" cy="17844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p>
              <a:pPr>
                <a:spcBef>
                  <a:spcPts val="1500"/>
                </a:spcBef>
                <a:defRPr sz="2500" spc="0">
                  <a:solidFill>
                    <a:srgbClr val="8096A6"/>
                  </a:solidFill>
                  <a:latin typeface="Manrope3 Semibold"/>
                  <a:ea typeface="Manrope3 Semibold"/>
                  <a:cs typeface="Manrope3 Semibold"/>
                  <a:sym typeface="Manrope3 Semibold"/>
                </a:defRPr>
              </a:pPr>
              <a:r>
                <a:rPr sz="2000" dirty="0"/>
                <a:t>To ensure the right </a:t>
              </a:r>
              <a:r>
                <a:rPr sz="2000" dirty="0" smtClean="0"/>
                <a:t>“</a:t>
              </a:r>
              <a:r>
                <a:rPr sz="2000" dirty="0"/>
                <a:t>next steps” in care </a:t>
              </a:r>
            </a:p>
          </p:txBody>
        </p:sp>
        <p:sp>
          <p:nvSpPr>
            <p:cNvPr id="704" name="AGENDA"/>
            <p:cNvSpPr txBox="1"/>
            <p:nvPr/>
          </p:nvSpPr>
          <p:spPr>
            <a:xfrm>
              <a:off x="1125684" y="27850"/>
              <a:ext cx="4317969" cy="22061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defRPr sz="4400" spc="-220">
                  <a:solidFill>
                    <a:srgbClr val="5AB4F8"/>
                  </a:solidFill>
                  <a:latin typeface="Manrope3 ExtraBold"/>
                  <a:ea typeface="Manrope3 ExtraBold"/>
                  <a:cs typeface="Manrope3 ExtraBold"/>
                  <a:sym typeface="Manrope3 ExtraBold"/>
                </a:defRPr>
              </a:pPr>
              <a:r>
                <a:rPr sz="2200" dirty="0"/>
                <a:t>Advocate + </a:t>
              </a:r>
            </a:p>
            <a:p>
              <a:pPr>
                <a:defRPr sz="4400" spc="-220">
                  <a:solidFill>
                    <a:srgbClr val="5AB4F8"/>
                  </a:solidFill>
                  <a:latin typeface="Manrope3 ExtraBold"/>
                  <a:ea typeface="Manrope3 ExtraBold"/>
                  <a:cs typeface="Manrope3 ExtraBold"/>
                  <a:sym typeface="Manrope3 ExtraBold"/>
                </a:defRPr>
              </a:pPr>
              <a:r>
                <a:rPr sz="2200" dirty="0"/>
                <a:t>Case Manage</a:t>
              </a:r>
            </a:p>
          </p:txBody>
        </p:sp>
        <p:grpSp>
          <p:nvGrpSpPr>
            <p:cNvPr id="707" name="Group"/>
            <p:cNvGrpSpPr/>
            <p:nvPr/>
          </p:nvGrpSpPr>
          <p:grpSpPr>
            <a:xfrm>
              <a:off x="0" y="2305284"/>
              <a:ext cx="4626452" cy="550651"/>
              <a:chOff x="0" y="0"/>
              <a:chExt cx="4626451" cy="550650"/>
            </a:xfrm>
          </p:grpSpPr>
          <p:sp>
            <p:nvSpPr>
              <p:cNvPr id="705"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706" name="Introduction"/>
              <p:cNvSpPr txBox="1"/>
              <p:nvPr/>
            </p:nvSpPr>
            <p:spPr>
              <a:xfrm>
                <a:off x="151418" y="-1"/>
                <a:ext cx="4340443" cy="546101"/>
              </a:xfrm>
              <a:prstGeom prst="rect">
                <a:avLst/>
              </a:prstGeom>
              <a:noFill/>
              <a:ln w="12700" cap="flat">
                <a:noFill/>
                <a:miter lim="400000"/>
              </a:ln>
              <a:effectLst/>
            </p:spPr>
            <p:txBody>
              <a:bodyPr wrap="square" lIns="25400" tIns="25400" rIns="25400" bIns="25400" numCol="1" anchor="ctr">
                <a:noAutofit/>
              </a:bodyPr>
              <a:lstStyle/>
              <a:p>
                <a:pPr>
                  <a:defRPr sz="2500" spc="250">
                    <a:solidFill>
                      <a:srgbClr val="FFFFFF"/>
                    </a:solidFill>
                    <a:latin typeface="Manrope3 ExtraBold"/>
                    <a:ea typeface="Manrope3 ExtraBold"/>
                    <a:cs typeface="Manrope3 ExtraBold"/>
                    <a:sym typeface="Manrope3 ExtraBold"/>
                  </a:defRPr>
                </a:pPr>
                <a:endParaRPr sz="1250"/>
              </a:p>
            </p:txBody>
          </p:sp>
        </p:grpSp>
      </p:grpSp>
      <p:sp>
        <p:nvSpPr>
          <p:cNvPr id="70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Avenir Next"/>
                <a:ea typeface="Avenir Next"/>
                <a:cs typeface="Avenir Next"/>
                <a:sym typeface="Avenir Next"/>
              </a:defRPr>
            </a:lvl1pPr>
          </a:lstStyle>
          <a:p>
            <a:endParaRPr dirty="0"/>
          </a:p>
        </p:txBody>
      </p:sp>
      <p:sp>
        <p:nvSpPr>
          <p:cNvPr id="710" name="p"/>
          <p:cNvSpPr txBox="1"/>
          <p:nvPr/>
        </p:nvSpPr>
        <p:spPr>
          <a:xfrm>
            <a:off x="5993763" y="6589489"/>
            <a:ext cx="92654" cy="128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000" spc="60">
                <a:solidFill>
                  <a:srgbClr val="FFFFFF"/>
                </a:solidFill>
                <a:latin typeface="Avenir Heavy"/>
                <a:ea typeface="Avenir Heavy"/>
                <a:cs typeface="Avenir Heavy"/>
                <a:sym typeface="Avenir Heavy"/>
              </a:defRPr>
            </a:lvl1pPr>
          </a:lstStyle>
          <a:p>
            <a:r>
              <a:rPr sz="500"/>
              <a:t>p</a:t>
            </a:r>
          </a:p>
        </p:txBody>
      </p:sp>
    </p:spTree>
    <p:extLst>
      <p:ext uri="{BB962C8B-B14F-4D97-AF65-F5344CB8AC3E}">
        <p14:creationId xmlns:p14="http://schemas.microsoft.com/office/powerpoint/2010/main" val="179090962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4" name="Group"/>
          <p:cNvGrpSpPr/>
          <p:nvPr/>
        </p:nvGrpSpPr>
        <p:grpSpPr>
          <a:xfrm>
            <a:off x="1057374" y="2336456"/>
            <a:ext cx="1389162" cy="1389163"/>
            <a:chOff x="0" y="0"/>
            <a:chExt cx="2778323" cy="2778323"/>
          </a:xfrm>
        </p:grpSpPr>
        <p:sp>
          <p:nvSpPr>
            <p:cNvPr id="452"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453"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pic>
        <p:nvPicPr>
          <p:cNvPr id="455" name="Image" descr="Image"/>
          <p:cNvPicPr>
            <a:picLocks noChangeAspect="1"/>
          </p:cNvPicPr>
          <p:nvPr/>
        </p:nvPicPr>
        <p:blipFill>
          <a:blip r:embed="rId2"/>
          <a:stretch>
            <a:fillRect/>
          </a:stretch>
        </p:blipFill>
        <p:spPr>
          <a:xfrm>
            <a:off x="1607332" y="2802685"/>
            <a:ext cx="289247" cy="456705"/>
          </a:xfrm>
          <a:prstGeom prst="rect">
            <a:avLst/>
          </a:prstGeom>
          <a:ln w="12700">
            <a:miter lim="400000"/>
          </a:ln>
        </p:spPr>
      </p:pic>
      <p:sp>
        <p:nvSpPr>
          <p:cNvPr id="456" name="1"/>
          <p:cNvSpPr/>
          <p:nvPr/>
        </p:nvSpPr>
        <p:spPr>
          <a:xfrm>
            <a:off x="1187053" y="2294693"/>
            <a:ext cx="418605" cy="418605"/>
          </a:xfrm>
          <a:prstGeom prst="ellipse">
            <a:avLst/>
          </a:prstGeom>
          <a:solidFill>
            <a:srgbClr val="5AB4F8"/>
          </a:solidFill>
          <a:ln w="76200">
            <a:solidFill>
              <a:srgbClr val="D4ECFD"/>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pPr algn="ctr" defTabSz="412750" hangingPunct="0">
              <a:defRPr/>
            </a:pPr>
            <a:r>
              <a:rPr sz="1500" kern="0" spc="90"/>
              <a:t>1</a:t>
            </a:r>
          </a:p>
        </p:txBody>
      </p:sp>
      <p:grpSp>
        <p:nvGrpSpPr>
          <p:cNvPr id="459" name="Group"/>
          <p:cNvGrpSpPr/>
          <p:nvPr/>
        </p:nvGrpSpPr>
        <p:grpSpPr>
          <a:xfrm>
            <a:off x="3960151" y="2336456"/>
            <a:ext cx="1389163" cy="1389163"/>
            <a:chOff x="0" y="0"/>
            <a:chExt cx="2778323" cy="2778323"/>
          </a:xfrm>
        </p:grpSpPr>
        <p:sp>
          <p:nvSpPr>
            <p:cNvPr id="457"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458"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sp>
        <p:nvSpPr>
          <p:cNvPr id="460" name="2"/>
          <p:cNvSpPr/>
          <p:nvPr/>
        </p:nvSpPr>
        <p:spPr>
          <a:xfrm>
            <a:off x="4089829" y="2294693"/>
            <a:ext cx="418605" cy="418605"/>
          </a:xfrm>
          <a:prstGeom prst="ellipse">
            <a:avLst/>
          </a:prstGeom>
          <a:solidFill>
            <a:srgbClr val="5AB4F8"/>
          </a:solidFill>
          <a:ln w="76200">
            <a:solidFill>
              <a:srgbClr val="D4ECFD"/>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pPr algn="ctr" defTabSz="412750" hangingPunct="0">
              <a:defRPr/>
            </a:pPr>
            <a:r>
              <a:rPr sz="1500" kern="0" spc="90"/>
              <a:t>2</a:t>
            </a:r>
          </a:p>
        </p:txBody>
      </p:sp>
      <p:pic>
        <p:nvPicPr>
          <p:cNvPr id="461" name="Image" descr="Image"/>
          <p:cNvPicPr>
            <a:picLocks noChangeAspect="1"/>
          </p:cNvPicPr>
          <p:nvPr/>
        </p:nvPicPr>
        <p:blipFill>
          <a:blip r:embed="rId3"/>
          <a:stretch>
            <a:fillRect/>
          </a:stretch>
        </p:blipFill>
        <p:spPr>
          <a:xfrm>
            <a:off x="4388901" y="2733456"/>
            <a:ext cx="531663" cy="531662"/>
          </a:xfrm>
          <a:prstGeom prst="rect">
            <a:avLst/>
          </a:prstGeom>
          <a:ln w="12700">
            <a:miter lim="400000"/>
          </a:ln>
        </p:spPr>
      </p:pic>
      <p:grpSp>
        <p:nvGrpSpPr>
          <p:cNvPr id="464" name="Group"/>
          <p:cNvGrpSpPr/>
          <p:nvPr/>
        </p:nvGrpSpPr>
        <p:grpSpPr>
          <a:xfrm>
            <a:off x="6862928" y="2336456"/>
            <a:ext cx="1389162" cy="1389163"/>
            <a:chOff x="0" y="0"/>
            <a:chExt cx="2778323" cy="2778323"/>
          </a:xfrm>
        </p:grpSpPr>
        <p:sp>
          <p:nvSpPr>
            <p:cNvPr id="462"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463"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sp>
        <p:nvSpPr>
          <p:cNvPr id="465" name="3"/>
          <p:cNvSpPr/>
          <p:nvPr/>
        </p:nvSpPr>
        <p:spPr>
          <a:xfrm>
            <a:off x="6992606" y="2294693"/>
            <a:ext cx="418605" cy="418605"/>
          </a:xfrm>
          <a:prstGeom prst="ellipse">
            <a:avLst/>
          </a:prstGeom>
          <a:solidFill>
            <a:srgbClr val="5AB4F8"/>
          </a:solidFill>
          <a:ln w="76200">
            <a:solidFill>
              <a:srgbClr val="D4ECFD"/>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pPr algn="ctr" defTabSz="412750" hangingPunct="0">
              <a:defRPr/>
            </a:pPr>
            <a:r>
              <a:rPr sz="1500" kern="0" spc="90"/>
              <a:t>3</a:t>
            </a:r>
          </a:p>
        </p:txBody>
      </p:sp>
      <p:pic>
        <p:nvPicPr>
          <p:cNvPr id="466" name="Image" descr="Image"/>
          <p:cNvPicPr>
            <a:picLocks noChangeAspect="1"/>
          </p:cNvPicPr>
          <p:nvPr/>
        </p:nvPicPr>
        <p:blipFill>
          <a:blip r:embed="rId4"/>
          <a:stretch>
            <a:fillRect/>
          </a:stretch>
        </p:blipFill>
        <p:spPr>
          <a:xfrm>
            <a:off x="7294274" y="2734875"/>
            <a:ext cx="589969" cy="528825"/>
          </a:xfrm>
          <a:prstGeom prst="rect">
            <a:avLst/>
          </a:prstGeom>
          <a:ln w="12700">
            <a:miter lim="400000"/>
          </a:ln>
        </p:spPr>
      </p:pic>
      <p:grpSp>
        <p:nvGrpSpPr>
          <p:cNvPr id="469" name="Group"/>
          <p:cNvGrpSpPr/>
          <p:nvPr/>
        </p:nvGrpSpPr>
        <p:grpSpPr>
          <a:xfrm>
            <a:off x="9765705" y="2317406"/>
            <a:ext cx="1389162" cy="1389163"/>
            <a:chOff x="0" y="0"/>
            <a:chExt cx="2778323" cy="2778323"/>
          </a:xfrm>
        </p:grpSpPr>
        <p:sp>
          <p:nvSpPr>
            <p:cNvPr id="467"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468"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sp>
        <p:nvSpPr>
          <p:cNvPr id="470" name="4"/>
          <p:cNvSpPr/>
          <p:nvPr/>
        </p:nvSpPr>
        <p:spPr>
          <a:xfrm>
            <a:off x="9895384" y="2275643"/>
            <a:ext cx="418605" cy="418605"/>
          </a:xfrm>
          <a:prstGeom prst="ellipse">
            <a:avLst/>
          </a:prstGeom>
          <a:solidFill>
            <a:srgbClr val="5AB4F8"/>
          </a:solidFill>
          <a:ln w="76200">
            <a:solidFill>
              <a:srgbClr val="D4ECFD"/>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pPr algn="ctr" defTabSz="412750" hangingPunct="0">
              <a:defRPr/>
            </a:pPr>
            <a:r>
              <a:rPr sz="1500" kern="0" spc="90"/>
              <a:t>4</a:t>
            </a:r>
          </a:p>
        </p:txBody>
      </p:sp>
      <p:pic>
        <p:nvPicPr>
          <p:cNvPr id="471" name="Image" descr="Image"/>
          <p:cNvPicPr>
            <a:picLocks noChangeAspect="1"/>
          </p:cNvPicPr>
          <p:nvPr/>
        </p:nvPicPr>
        <p:blipFill>
          <a:blip r:embed="rId5"/>
          <a:stretch>
            <a:fillRect/>
          </a:stretch>
        </p:blipFill>
        <p:spPr>
          <a:xfrm>
            <a:off x="10278376" y="2714406"/>
            <a:ext cx="363818" cy="531662"/>
          </a:xfrm>
          <a:prstGeom prst="rect">
            <a:avLst/>
          </a:prstGeom>
          <a:ln w="12700">
            <a:miter lim="400000"/>
          </a:ln>
        </p:spPr>
      </p:pic>
      <p:sp>
        <p:nvSpPr>
          <p:cNvPr id="472" name="Introduction"/>
          <p:cNvSpPr txBox="1"/>
          <p:nvPr/>
        </p:nvSpPr>
        <p:spPr>
          <a:xfrm>
            <a:off x="662510" y="4339325"/>
            <a:ext cx="2178891" cy="62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spcBef>
                <a:spcPts val="2000"/>
              </a:spcBef>
              <a:defRPr sz="2500" spc="0">
                <a:solidFill>
                  <a:srgbClr val="8096A6"/>
                </a:solidFill>
                <a:latin typeface="Manrope3 Semibold"/>
                <a:ea typeface="Manrope3 Semibold"/>
                <a:cs typeface="Manrope3 Semibold"/>
                <a:sym typeface="Manrope3 Semibold"/>
              </a:defRPr>
            </a:lvl1pPr>
          </a:lstStyle>
          <a:p>
            <a:pPr algn="ctr" defTabSz="412750" hangingPunct="0">
              <a:spcBef>
                <a:spcPts val="1000"/>
              </a:spcBef>
              <a:defRPr/>
            </a:pPr>
            <a:r>
              <a:rPr sz="1250" kern="0"/>
              <a:t>The patient starts a visit via the web, iOs or Android app anytime 24/7</a:t>
            </a:r>
          </a:p>
        </p:txBody>
      </p:sp>
      <p:sp>
        <p:nvSpPr>
          <p:cNvPr id="473" name="Introduction"/>
          <p:cNvSpPr txBox="1"/>
          <p:nvPr/>
        </p:nvSpPr>
        <p:spPr>
          <a:xfrm>
            <a:off x="661830" y="3982396"/>
            <a:ext cx="2180250"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a:t>Open App</a:t>
            </a:r>
          </a:p>
        </p:txBody>
      </p:sp>
      <p:sp>
        <p:nvSpPr>
          <p:cNvPr id="474" name="Introduction"/>
          <p:cNvSpPr txBox="1"/>
          <p:nvPr/>
        </p:nvSpPr>
        <p:spPr>
          <a:xfrm>
            <a:off x="3565287" y="4339325"/>
            <a:ext cx="2180250" cy="1013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spcBef>
                <a:spcPts val="2000"/>
              </a:spcBef>
              <a:defRPr sz="2500" spc="0">
                <a:solidFill>
                  <a:srgbClr val="8096A6"/>
                </a:solidFill>
                <a:latin typeface="Manrope3 Semibold"/>
                <a:ea typeface="Manrope3 Semibold"/>
                <a:cs typeface="Manrope3 Semibold"/>
                <a:sym typeface="Manrope3 Semibold"/>
              </a:defRPr>
            </a:lvl1pPr>
          </a:lstStyle>
          <a:p>
            <a:pPr algn="ctr" defTabSz="412750" hangingPunct="0">
              <a:spcBef>
                <a:spcPts val="1000"/>
              </a:spcBef>
              <a:defRPr/>
            </a:pPr>
            <a:r>
              <a:rPr sz="1250" kern="0"/>
              <a:t>The patient is welcomed with empathy by the Nurse / Care Manager who assess symptoms and connects the patient to the medical practitioner</a:t>
            </a:r>
          </a:p>
        </p:txBody>
      </p:sp>
      <p:sp>
        <p:nvSpPr>
          <p:cNvPr id="475" name="Introduction"/>
          <p:cNvSpPr txBox="1"/>
          <p:nvPr/>
        </p:nvSpPr>
        <p:spPr>
          <a:xfrm>
            <a:off x="3564607" y="3982396"/>
            <a:ext cx="2181609"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a:t>Nurse / Care Manager</a:t>
            </a:r>
          </a:p>
        </p:txBody>
      </p:sp>
      <p:sp>
        <p:nvSpPr>
          <p:cNvPr id="476" name="Introduction"/>
          <p:cNvSpPr txBox="1"/>
          <p:nvPr/>
        </p:nvSpPr>
        <p:spPr>
          <a:xfrm>
            <a:off x="6467384" y="4339325"/>
            <a:ext cx="2180250"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lvl1pPr>
              <a:spcBef>
                <a:spcPts val="2000"/>
              </a:spcBef>
              <a:defRPr sz="2500" spc="0">
                <a:solidFill>
                  <a:srgbClr val="8096A6"/>
                </a:solidFill>
                <a:latin typeface="Manrope3 Semibold"/>
                <a:ea typeface="Manrope3 Semibold"/>
                <a:cs typeface="Manrope3 Semibold"/>
                <a:sym typeface="Manrope3 Semibold"/>
              </a:defRPr>
            </a:lvl1pPr>
          </a:lstStyle>
          <a:p>
            <a:pPr algn="ctr" defTabSz="412750" hangingPunct="0">
              <a:spcBef>
                <a:spcPts val="1000"/>
              </a:spcBef>
              <a:defRPr/>
            </a:pPr>
            <a:r>
              <a:rPr sz="1250" kern="0"/>
              <a:t>The patient consults the medical practitioner virtually in minutes </a:t>
            </a:r>
          </a:p>
        </p:txBody>
      </p:sp>
      <p:sp>
        <p:nvSpPr>
          <p:cNvPr id="477" name="Introduction"/>
          <p:cNvSpPr txBox="1"/>
          <p:nvPr/>
        </p:nvSpPr>
        <p:spPr>
          <a:xfrm>
            <a:off x="6466705" y="3982396"/>
            <a:ext cx="2181609"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a:t>Doctor</a:t>
            </a:r>
          </a:p>
        </p:txBody>
      </p:sp>
      <p:sp>
        <p:nvSpPr>
          <p:cNvPr id="478" name="Introduction"/>
          <p:cNvSpPr txBox="1"/>
          <p:nvPr/>
        </p:nvSpPr>
        <p:spPr>
          <a:xfrm>
            <a:off x="9370161" y="4339325"/>
            <a:ext cx="2180250" cy="10130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ctr" defTabSz="412750" hangingPunct="0">
              <a:spcBef>
                <a:spcPts val="1000"/>
              </a:spcBef>
              <a:defRPr sz="2500" spc="0">
                <a:solidFill>
                  <a:srgbClr val="8096A6"/>
                </a:solidFill>
                <a:latin typeface="Manrope3 Semibold"/>
                <a:ea typeface="Manrope3 Semibold"/>
                <a:cs typeface="Manrope3 Semibold"/>
                <a:sym typeface="Manrope3 Semibold"/>
              </a:defRPr>
            </a:pPr>
            <a:r>
              <a:rPr sz="1250" kern="0">
                <a:solidFill>
                  <a:srgbClr val="8096A6"/>
                </a:solidFill>
                <a:latin typeface="Manrope3 Semibold"/>
                <a:sym typeface="Manrope3 Semibold"/>
              </a:rPr>
              <a:t>Nurses / Care Managers coordinate the next steps in care such as medical tests, specialist referrals, prescriptions and follow-up care </a:t>
            </a:r>
          </a:p>
        </p:txBody>
      </p:sp>
      <p:sp>
        <p:nvSpPr>
          <p:cNvPr id="479" name="Introduction"/>
          <p:cNvSpPr txBox="1"/>
          <p:nvPr/>
        </p:nvSpPr>
        <p:spPr>
          <a:xfrm>
            <a:off x="9369482" y="3982396"/>
            <a:ext cx="2181609"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a:t>Next Steps in Care</a:t>
            </a:r>
          </a:p>
        </p:txBody>
      </p:sp>
      <p:sp>
        <p:nvSpPr>
          <p:cNvPr id="480" name="Slide Number"/>
          <p:cNvSpPr txBox="1">
            <a:spLocks noGrp="1"/>
          </p:cNvSpPr>
          <p:nvPr>
            <p:ph type="sldNum" sz="quarter" idx="4294967295"/>
          </p:nvPr>
        </p:nvSpPr>
        <p:spPr>
          <a:xfrm>
            <a:off x="6096000" y="6583759"/>
            <a:ext cx="130811" cy="139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000000"/>
                </a:solidFill>
                <a:latin typeface="Avenir Next"/>
                <a:ea typeface="Avenir Next"/>
                <a:cs typeface="Avenir Next"/>
                <a:sym typeface="Avenir Next"/>
              </a:defRPr>
            </a:lvl1pPr>
          </a:lstStyle>
          <a:p>
            <a:pPr algn="ctr" defTabSz="412750" hangingPunct="0">
              <a:defRPr/>
            </a:pPr>
            <a:fld id="{86CB4B4D-7CA3-9044-876B-883B54F8677D}" type="slidenum">
              <a:rPr sz="500" kern="0"/>
              <a:pPr algn="ctr" defTabSz="412750" hangingPunct="0">
                <a:defRPr/>
              </a:pPr>
              <a:t>11</a:t>
            </a:fld>
            <a:endParaRPr sz="500" kern="0"/>
          </a:p>
        </p:txBody>
      </p:sp>
      <p:sp>
        <p:nvSpPr>
          <p:cNvPr id="34" name="AGENDA">
            <a:extLst>
              <a:ext uri="{FF2B5EF4-FFF2-40B4-BE49-F238E27FC236}">
                <a16:creationId xmlns="" xmlns:a16="http://schemas.microsoft.com/office/drawing/2014/main" id="{171F339E-DF4C-4876-9635-C0EAE61BD02A}"/>
              </a:ext>
            </a:extLst>
          </p:cNvPr>
          <p:cNvSpPr txBox="1"/>
          <p:nvPr/>
        </p:nvSpPr>
        <p:spPr>
          <a:xfrm>
            <a:off x="643032" y="818601"/>
            <a:ext cx="1090593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pPr algn="ctr" defTabSz="412750" hangingPunct="0">
              <a:defRPr/>
            </a:pPr>
            <a:r>
              <a:rPr lang="en-CA" sz="3000" kern="0" dirty="0"/>
              <a:t>Virtual Care with a “Service-First” Approach</a:t>
            </a:r>
            <a:endParaRPr sz="3000" kern="0"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456"/>
                                        </p:tgtEl>
                                        <p:attrNameLst>
                                          <p:attrName>style.visibility</p:attrName>
                                        </p:attrNameLst>
                                      </p:cBhvr>
                                      <p:to>
                                        <p:strVal val="visible"/>
                                      </p:to>
                                    </p:set>
                                    <p:anim calcmode="lin" valueType="num">
                                      <p:cBhvr>
                                        <p:cTn id="7" dur="750" fill="hold"/>
                                        <p:tgtEl>
                                          <p:spTgt spid="456"/>
                                        </p:tgtEl>
                                        <p:attrNameLst>
                                          <p:attrName>ppt_w</p:attrName>
                                        </p:attrNameLst>
                                      </p:cBhvr>
                                      <p:tavLst>
                                        <p:tav tm="0">
                                          <p:val>
                                            <p:fltVal val="0"/>
                                          </p:val>
                                        </p:tav>
                                        <p:tav tm="100000">
                                          <p:val>
                                            <p:strVal val="#ppt_w"/>
                                          </p:val>
                                        </p:tav>
                                      </p:tavLst>
                                    </p:anim>
                                    <p:anim calcmode="lin" valueType="num">
                                      <p:cBhvr>
                                        <p:cTn id="8" dur="750" fill="hold"/>
                                        <p:tgtEl>
                                          <p:spTgt spid="456"/>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0" nodeType="afterEffect">
                                  <p:stCondLst>
                                    <p:cond delay="0"/>
                                  </p:stCondLst>
                                  <p:iterate>
                                    <p:tmAbs val="0"/>
                                  </p:iterate>
                                  <p:childTnLst>
                                    <p:set>
                                      <p:cBhvr>
                                        <p:cTn id="11" fill="hold"/>
                                        <p:tgtEl>
                                          <p:spTgt spid="460"/>
                                        </p:tgtEl>
                                        <p:attrNameLst>
                                          <p:attrName>style.visibility</p:attrName>
                                        </p:attrNameLst>
                                      </p:cBhvr>
                                      <p:to>
                                        <p:strVal val="visible"/>
                                      </p:to>
                                    </p:set>
                                    <p:anim calcmode="lin" valueType="num">
                                      <p:cBhvr>
                                        <p:cTn id="12" dur="750" fill="hold"/>
                                        <p:tgtEl>
                                          <p:spTgt spid="460"/>
                                        </p:tgtEl>
                                        <p:attrNameLst>
                                          <p:attrName>ppt_w</p:attrName>
                                        </p:attrNameLst>
                                      </p:cBhvr>
                                      <p:tavLst>
                                        <p:tav tm="0">
                                          <p:val>
                                            <p:fltVal val="0"/>
                                          </p:val>
                                        </p:tav>
                                        <p:tav tm="100000">
                                          <p:val>
                                            <p:strVal val="#ppt_w"/>
                                          </p:val>
                                        </p:tav>
                                      </p:tavLst>
                                    </p:anim>
                                    <p:anim calcmode="lin" valueType="num">
                                      <p:cBhvr>
                                        <p:cTn id="13" dur="750" fill="hold"/>
                                        <p:tgtEl>
                                          <p:spTgt spid="460"/>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iterate>
                                    <p:tmAbs val="0"/>
                                  </p:iterate>
                                  <p:childTnLst>
                                    <p:set>
                                      <p:cBhvr>
                                        <p:cTn id="16" fill="hold"/>
                                        <p:tgtEl>
                                          <p:spTgt spid="465"/>
                                        </p:tgtEl>
                                        <p:attrNameLst>
                                          <p:attrName>style.visibility</p:attrName>
                                        </p:attrNameLst>
                                      </p:cBhvr>
                                      <p:to>
                                        <p:strVal val="visible"/>
                                      </p:to>
                                    </p:set>
                                    <p:anim calcmode="lin" valueType="num">
                                      <p:cBhvr>
                                        <p:cTn id="17" dur="750" fill="hold"/>
                                        <p:tgtEl>
                                          <p:spTgt spid="465"/>
                                        </p:tgtEl>
                                        <p:attrNameLst>
                                          <p:attrName>ppt_w</p:attrName>
                                        </p:attrNameLst>
                                      </p:cBhvr>
                                      <p:tavLst>
                                        <p:tav tm="0">
                                          <p:val>
                                            <p:fltVal val="0"/>
                                          </p:val>
                                        </p:tav>
                                        <p:tav tm="100000">
                                          <p:val>
                                            <p:strVal val="#ppt_w"/>
                                          </p:val>
                                        </p:tav>
                                      </p:tavLst>
                                    </p:anim>
                                    <p:anim calcmode="lin" valueType="num">
                                      <p:cBhvr>
                                        <p:cTn id="18" dur="750" fill="hold"/>
                                        <p:tgtEl>
                                          <p:spTgt spid="465"/>
                                        </p:tgtEl>
                                        <p:attrNameLst>
                                          <p:attrName>ppt_h</p:attrName>
                                        </p:attrNameLst>
                                      </p:cBhvr>
                                      <p:tavLst>
                                        <p:tav tm="0">
                                          <p:val>
                                            <p:fltVal val="0"/>
                                          </p:val>
                                        </p:tav>
                                        <p:tav tm="100000">
                                          <p:val>
                                            <p:strVal val="#ppt_h"/>
                                          </p:val>
                                        </p:tav>
                                      </p:tavLst>
                                    </p:anim>
                                  </p:childTnLst>
                                </p:cTn>
                              </p:par>
                            </p:childTnLst>
                          </p:cTn>
                        </p:par>
                        <p:par>
                          <p:cTn id="19" fill="hold">
                            <p:stCondLst>
                              <p:cond delay="2250"/>
                            </p:stCondLst>
                            <p:childTnLst>
                              <p:par>
                                <p:cTn id="20" presetID="23" presetClass="entr" presetSubtype="16" fill="hold" grpId="0" nodeType="afterEffect">
                                  <p:stCondLst>
                                    <p:cond delay="0"/>
                                  </p:stCondLst>
                                  <p:iterate>
                                    <p:tmAbs val="0"/>
                                  </p:iterate>
                                  <p:childTnLst>
                                    <p:set>
                                      <p:cBhvr>
                                        <p:cTn id="21" fill="hold"/>
                                        <p:tgtEl>
                                          <p:spTgt spid="470"/>
                                        </p:tgtEl>
                                        <p:attrNameLst>
                                          <p:attrName>style.visibility</p:attrName>
                                        </p:attrNameLst>
                                      </p:cBhvr>
                                      <p:to>
                                        <p:strVal val="visible"/>
                                      </p:to>
                                    </p:set>
                                    <p:anim calcmode="lin" valueType="num">
                                      <p:cBhvr>
                                        <p:cTn id="22" dur="750" fill="hold"/>
                                        <p:tgtEl>
                                          <p:spTgt spid="470"/>
                                        </p:tgtEl>
                                        <p:attrNameLst>
                                          <p:attrName>ppt_w</p:attrName>
                                        </p:attrNameLst>
                                      </p:cBhvr>
                                      <p:tavLst>
                                        <p:tav tm="0">
                                          <p:val>
                                            <p:fltVal val="0"/>
                                          </p:val>
                                        </p:tav>
                                        <p:tav tm="100000">
                                          <p:val>
                                            <p:strVal val="#ppt_w"/>
                                          </p:val>
                                        </p:tav>
                                      </p:tavLst>
                                    </p:anim>
                                    <p:anim calcmode="lin" valueType="num">
                                      <p:cBhvr>
                                        <p:cTn id="23" dur="750" fill="hold"/>
                                        <p:tgtEl>
                                          <p:spTgt spid="4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advAuto="0"/>
      <p:bldP spid="460" grpId="0" animBg="1" advAuto="0"/>
      <p:bldP spid="465" grpId="0" animBg="1" advAuto="0"/>
      <p:bldP spid="470"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3" name="Group"/>
          <p:cNvGrpSpPr/>
          <p:nvPr/>
        </p:nvGrpSpPr>
        <p:grpSpPr>
          <a:xfrm>
            <a:off x="9523301" y="1302713"/>
            <a:ext cx="1389162" cy="1389163"/>
            <a:chOff x="0" y="83524"/>
            <a:chExt cx="2778323" cy="2778323"/>
          </a:xfrm>
        </p:grpSpPr>
        <p:grpSp>
          <p:nvGrpSpPr>
            <p:cNvPr id="491" name="Group"/>
            <p:cNvGrpSpPr/>
            <p:nvPr/>
          </p:nvGrpSpPr>
          <p:grpSpPr>
            <a:xfrm>
              <a:off x="0" y="83524"/>
              <a:ext cx="2778324" cy="2778325"/>
              <a:chOff x="0" y="0"/>
              <a:chExt cx="2778323" cy="2778323"/>
            </a:xfrm>
          </p:grpSpPr>
          <p:sp>
            <p:nvSpPr>
              <p:cNvPr id="489"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490"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pic>
          <p:nvPicPr>
            <p:cNvPr id="492" name="Image" descr="Image"/>
            <p:cNvPicPr>
              <a:picLocks noChangeAspect="1"/>
            </p:cNvPicPr>
            <p:nvPr/>
          </p:nvPicPr>
          <p:blipFill>
            <a:blip r:embed="rId2"/>
            <a:stretch>
              <a:fillRect/>
            </a:stretch>
          </p:blipFill>
          <p:spPr>
            <a:xfrm>
              <a:off x="882746" y="1055484"/>
              <a:ext cx="1012831" cy="961405"/>
            </a:xfrm>
            <a:prstGeom prst="rect">
              <a:avLst/>
            </a:prstGeom>
            <a:ln w="12700" cap="flat">
              <a:noFill/>
              <a:miter lim="400000"/>
            </a:ln>
            <a:effectLst/>
          </p:spPr>
        </p:pic>
      </p:grpSp>
      <p:sp>
        <p:nvSpPr>
          <p:cNvPr id="494" name="Introduction"/>
          <p:cNvSpPr txBox="1"/>
          <p:nvPr/>
        </p:nvSpPr>
        <p:spPr>
          <a:xfrm>
            <a:off x="662510" y="3558635"/>
            <a:ext cx="2701012" cy="2654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lgn="ctr" defTabSz="412750" hangingPunct="0">
              <a:spcBef>
                <a:spcPts val="1000"/>
              </a:spcBef>
              <a:defRPr sz="2500" spc="0">
                <a:solidFill>
                  <a:srgbClr val="8096A6"/>
                </a:solidFill>
                <a:latin typeface="Manrope3 Semibold"/>
                <a:ea typeface="Manrope3 Semibold"/>
                <a:cs typeface="Manrope3 Semibold"/>
                <a:sym typeface="Manrope3 Semibold"/>
              </a:defRPr>
            </a:pPr>
            <a:r>
              <a:rPr sz="1400" kern="0" dirty="0">
                <a:solidFill>
                  <a:srgbClr val="8096A6"/>
                </a:solidFill>
                <a:latin typeface="Manrope3 Semibold"/>
                <a:sym typeface="Manrope3 Semibold"/>
              </a:rPr>
              <a:t>Access to General Practitioners, online, to address medical issues such as: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Cold, flu, fever, sore throat</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Urinary tract infection</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Skin issues, rash</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Stomach ache, diarrhea, vomiting</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Musculoskeletal issues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Mental health</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Pediatrics </a:t>
            </a:r>
          </a:p>
        </p:txBody>
      </p:sp>
      <p:sp>
        <p:nvSpPr>
          <p:cNvPr id="495" name="Introduction"/>
          <p:cNvSpPr txBox="1"/>
          <p:nvPr/>
        </p:nvSpPr>
        <p:spPr>
          <a:xfrm>
            <a:off x="674530" y="2885727"/>
            <a:ext cx="2180250"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dirty="0"/>
              <a:t>Doctor Availability</a:t>
            </a:r>
          </a:p>
        </p:txBody>
      </p:sp>
      <p:sp>
        <p:nvSpPr>
          <p:cNvPr id="496" name="Introduction"/>
          <p:cNvSpPr txBox="1"/>
          <p:nvPr/>
        </p:nvSpPr>
        <p:spPr>
          <a:xfrm>
            <a:off x="3565286" y="3558635"/>
            <a:ext cx="2606913" cy="1880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lgn="ctr" defTabSz="412750" hangingPunct="0">
              <a:spcBef>
                <a:spcPts val="1000"/>
              </a:spcBef>
              <a:defRPr sz="2500" spc="0">
                <a:solidFill>
                  <a:srgbClr val="8096A6"/>
                </a:solidFill>
                <a:latin typeface="Manrope3 Semibold"/>
                <a:ea typeface="Manrope3 Semibold"/>
                <a:cs typeface="Manrope3 Semibold"/>
                <a:sym typeface="Manrope3 Semibold"/>
              </a:defRPr>
            </a:pPr>
            <a:r>
              <a:rPr sz="1400" kern="0" dirty="0">
                <a:solidFill>
                  <a:srgbClr val="8096A6"/>
                </a:solidFill>
                <a:latin typeface="Manrope3 Semibold"/>
                <a:sym typeface="Manrope3 Semibold"/>
              </a:rPr>
              <a:t>Referrals to specialists such as: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Psychologists and Psychiatrists </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Pediatricians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Dermatologists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Orthopedists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A wide scope of medical and allied health specialists</a:t>
            </a:r>
          </a:p>
        </p:txBody>
      </p:sp>
      <p:sp>
        <p:nvSpPr>
          <p:cNvPr id="497" name="Introduction"/>
          <p:cNvSpPr txBox="1"/>
          <p:nvPr/>
        </p:nvSpPr>
        <p:spPr>
          <a:xfrm>
            <a:off x="3543687" y="2921251"/>
            <a:ext cx="2181609"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dirty="0"/>
              <a:t>Quick Referrals</a:t>
            </a:r>
          </a:p>
        </p:txBody>
      </p:sp>
      <p:sp>
        <p:nvSpPr>
          <p:cNvPr id="498" name="Introduction"/>
          <p:cNvSpPr txBox="1"/>
          <p:nvPr/>
        </p:nvSpPr>
        <p:spPr>
          <a:xfrm>
            <a:off x="6467384" y="3558635"/>
            <a:ext cx="2180250"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ctr" defTabSz="412750" hangingPunct="0">
              <a:spcBef>
                <a:spcPts val="1000"/>
              </a:spcBef>
              <a:defRPr sz="2500" spc="0">
                <a:solidFill>
                  <a:srgbClr val="8096A6"/>
                </a:solidFill>
                <a:latin typeface="Manrope3 Semibold"/>
                <a:ea typeface="Manrope3 Semibold"/>
                <a:cs typeface="Manrope3 Semibold"/>
                <a:sym typeface="Manrope3 Semibold"/>
              </a:defRPr>
            </a:pPr>
            <a:r>
              <a:rPr sz="1400" kern="0" dirty="0">
                <a:solidFill>
                  <a:srgbClr val="8096A6"/>
                </a:solidFill>
                <a:latin typeface="Manrope3 Semibold"/>
                <a:sym typeface="Manrope3 Semibold"/>
              </a:rPr>
              <a:t>E-Services such as: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E-prescriptions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E-lab requisitions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Other medical test requisitions</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Appointments for the “next steps” in care</a:t>
            </a:r>
          </a:p>
        </p:txBody>
      </p:sp>
      <p:sp>
        <p:nvSpPr>
          <p:cNvPr id="499" name="Introduction"/>
          <p:cNvSpPr txBox="1"/>
          <p:nvPr/>
        </p:nvSpPr>
        <p:spPr>
          <a:xfrm>
            <a:off x="6317849" y="2921251"/>
            <a:ext cx="2181609"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dirty="0"/>
              <a:t>E-Services</a:t>
            </a:r>
          </a:p>
        </p:txBody>
      </p:sp>
      <p:sp>
        <p:nvSpPr>
          <p:cNvPr id="500" name="Introduction"/>
          <p:cNvSpPr txBox="1"/>
          <p:nvPr/>
        </p:nvSpPr>
        <p:spPr>
          <a:xfrm>
            <a:off x="9370161" y="3558635"/>
            <a:ext cx="2180250" cy="14080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ctr" defTabSz="412750" hangingPunct="0">
              <a:spcBef>
                <a:spcPts val="1000"/>
              </a:spcBef>
              <a:defRPr sz="2500" spc="0">
                <a:solidFill>
                  <a:srgbClr val="8096A6"/>
                </a:solidFill>
                <a:latin typeface="Manrope3 Semibold"/>
                <a:ea typeface="Manrope3 Semibold"/>
                <a:cs typeface="Manrope3 Semibold"/>
                <a:sym typeface="Manrope3 Semibold"/>
              </a:defRPr>
            </a:pPr>
            <a:r>
              <a:rPr sz="1400" kern="0" dirty="0">
                <a:solidFill>
                  <a:srgbClr val="8096A6"/>
                </a:solidFill>
                <a:latin typeface="Manrope3 Semibold"/>
                <a:sym typeface="Manrope3 Semibold"/>
              </a:rPr>
              <a:t>Care advocacy and navigation:</a:t>
            </a:r>
          </a:p>
          <a:p>
            <a:pPr algn="ctr" defTabSz="412750" hangingPunct="0">
              <a:spcBef>
                <a:spcPts val="500"/>
              </a:spcBef>
              <a:defRPr sz="2000" spc="0">
                <a:solidFill>
                  <a:srgbClr val="0365C0">
                    <a:satOff val="-36923"/>
                    <a:lumOff val="30882"/>
                  </a:srgbClr>
                </a:solidFill>
                <a:latin typeface="Manrope3 Semibold"/>
                <a:ea typeface="Manrope3 Semibold"/>
                <a:cs typeface="Manrope3 Semibold"/>
                <a:sym typeface="Manrope3 Semibold"/>
              </a:defRPr>
            </a:pPr>
            <a:r>
              <a:rPr sz="1400" kern="0" dirty="0">
                <a:solidFill>
                  <a:srgbClr val="0365C0">
                    <a:satOff val="-36923"/>
                    <a:lumOff val="30882"/>
                  </a:srgbClr>
                </a:solidFill>
                <a:latin typeface="Manrope3 Semibold"/>
                <a:sym typeface="Manrope3 Semibold"/>
              </a:rPr>
              <a:t>O</a:t>
            </a:r>
            <a:r>
              <a:rPr sz="1400" kern="0" spc="50" dirty="0">
                <a:solidFill>
                  <a:srgbClr val="0365C0">
                    <a:satOff val="-36923"/>
                    <a:lumOff val="30882"/>
                  </a:srgbClr>
                </a:solidFill>
                <a:latin typeface="Manrope3 Semibold"/>
                <a:sym typeface="Manrope3 Semibold"/>
              </a:rPr>
              <a:t>ur mission is to advance the patient’s health care journey and optimize outcomes</a:t>
            </a:r>
          </a:p>
        </p:txBody>
      </p:sp>
      <p:sp>
        <p:nvSpPr>
          <p:cNvPr id="501" name="Introduction"/>
          <p:cNvSpPr txBox="1"/>
          <p:nvPr/>
        </p:nvSpPr>
        <p:spPr>
          <a:xfrm>
            <a:off x="9199361" y="2915564"/>
            <a:ext cx="2181609"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3000" spc="0">
                <a:solidFill>
                  <a:srgbClr val="5AB4F8"/>
                </a:solidFill>
                <a:latin typeface="Manrope3 Bold"/>
                <a:ea typeface="Manrope3 Bold"/>
                <a:cs typeface="Manrope3 Bold"/>
                <a:sym typeface="Manrope3 Bold"/>
              </a:defRPr>
            </a:lvl1pPr>
          </a:lstStyle>
          <a:p>
            <a:pPr algn="ctr" defTabSz="412750" hangingPunct="0">
              <a:defRPr/>
            </a:pPr>
            <a:r>
              <a:rPr sz="1500" kern="0" dirty="0"/>
              <a:t>Care Advocacy</a:t>
            </a:r>
          </a:p>
        </p:txBody>
      </p:sp>
      <p:grpSp>
        <p:nvGrpSpPr>
          <p:cNvPr id="506" name="Group"/>
          <p:cNvGrpSpPr/>
          <p:nvPr/>
        </p:nvGrpSpPr>
        <p:grpSpPr>
          <a:xfrm>
            <a:off x="1057374" y="1387913"/>
            <a:ext cx="1389162" cy="1389163"/>
            <a:chOff x="0" y="0"/>
            <a:chExt cx="2778323" cy="2778323"/>
          </a:xfrm>
        </p:grpSpPr>
        <p:grpSp>
          <p:nvGrpSpPr>
            <p:cNvPr id="504" name="Group"/>
            <p:cNvGrpSpPr/>
            <p:nvPr/>
          </p:nvGrpSpPr>
          <p:grpSpPr>
            <a:xfrm>
              <a:off x="0" y="0"/>
              <a:ext cx="2778324" cy="2778324"/>
              <a:chOff x="0" y="0"/>
              <a:chExt cx="2778323" cy="2778323"/>
            </a:xfrm>
          </p:grpSpPr>
          <p:sp>
            <p:nvSpPr>
              <p:cNvPr id="502"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503"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pic>
          <p:nvPicPr>
            <p:cNvPr id="505" name="Image" descr="Image"/>
            <p:cNvPicPr>
              <a:picLocks noChangeAspect="1"/>
            </p:cNvPicPr>
            <p:nvPr/>
          </p:nvPicPr>
          <p:blipFill>
            <a:blip r:embed="rId3"/>
            <a:stretch>
              <a:fillRect/>
            </a:stretch>
          </p:blipFill>
          <p:spPr>
            <a:xfrm>
              <a:off x="824593" y="784137"/>
              <a:ext cx="1179938" cy="1057649"/>
            </a:xfrm>
            <a:prstGeom prst="rect">
              <a:avLst/>
            </a:prstGeom>
            <a:ln w="12700" cap="flat">
              <a:noFill/>
              <a:miter lim="400000"/>
            </a:ln>
            <a:effectLst/>
          </p:spPr>
        </p:pic>
      </p:grpSp>
      <p:grpSp>
        <p:nvGrpSpPr>
          <p:cNvPr id="513" name="Group"/>
          <p:cNvGrpSpPr/>
          <p:nvPr/>
        </p:nvGrpSpPr>
        <p:grpSpPr>
          <a:xfrm>
            <a:off x="6862928" y="1328114"/>
            <a:ext cx="1389162" cy="1389163"/>
            <a:chOff x="0" y="0"/>
            <a:chExt cx="2778323" cy="2778323"/>
          </a:xfrm>
        </p:grpSpPr>
        <p:grpSp>
          <p:nvGrpSpPr>
            <p:cNvPr id="511" name="Group"/>
            <p:cNvGrpSpPr/>
            <p:nvPr/>
          </p:nvGrpSpPr>
          <p:grpSpPr>
            <a:xfrm>
              <a:off x="0" y="0"/>
              <a:ext cx="2778324" cy="2778324"/>
              <a:chOff x="0" y="0"/>
              <a:chExt cx="2778323" cy="2778323"/>
            </a:xfrm>
          </p:grpSpPr>
          <p:sp>
            <p:nvSpPr>
              <p:cNvPr id="509"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510"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pic>
          <p:nvPicPr>
            <p:cNvPr id="512" name="Image" descr="Image"/>
            <p:cNvPicPr>
              <a:picLocks noChangeAspect="1"/>
            </p:cNvPicPr>
            <p:nvPr/>
          </p:nvPicPr>
          <p:blipFill>
            <a:blip r:embed="rId4"/>
            <a:stretch>
              <a:fillRect/>
            </a:stretch>
          </p:blipFill>
          <p:spPr>
            <a:xfrm>
              <a:off x="1005056" y="809537"/>
              <a:ext cx="992777" cy="1057649"/>
            </a:xfrm>
            <a:prstGeom prst="rect">
              <a:avLst/>
            </a:prstGeom>
            <a:ln w="12700" cap="flat">
              <a:noFill/>
              <a:miter lim="400000"/>
            </a:ln>
            <a:effectLst/>
          </p:spPr>
        </p:pic>
      </p:grpSp>
      <p:grpSp>
        <p:nvGrpSpPr>
          <p:cNvPr id="518" name="Group"/>
          <p:cNvGrpSpPr/>
          <p:nvPr/>
        </p:nvGrpSpPr>
        <p:grpSpPr>
          <a:xfrm>
            <a:off x="3960151" y="1328115"/>
            <a:ext cx="1389163" cy="1389163"/>
            <a:chOff x="0" y="0"/>
            <a:chExt cx="2778323" cy="2778323"/>
          </a:xfrm>
        </p:grpSpPr>
        <p:grpSp>
          <p:nvGrpSpPr>
            <p:cNvPr id="516" name="Group"/>
            <p:cNvGrpSpPr/>
            <p:nvPr/>
          </p:nvGrpSpPr>
          <p:grpSpPr>
            <a:xfrm>
              <a:off x="0" y="0"/>
              <a:ext cx="2778324" cy="2778324"/>
              <a:chOff x="0" y="0"/>
              <a:chExt cx="2778323" cy="2778323"/>
            </a:xfrm>
          </p:grpSpPr>
          <p:sp>
            <p:nvSpPr>
              <p:cNvPr id="514"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pPr algn="ctr" defTabSz="412750" hangingPunct="0">
                  <a:defRPr/>
                </a:pPr>
                <a:endParaRPr sz="3550" kern="0" spc="213">
                  <a:solidFill>
                    <a:srgbClr val="000000"/>
                  </a:solidFill>
                  <a:latin typeface="Helvetica"/>
                  <a:cs typeface="Helvetica"/>
                  <a:sym typeface="Helvetica"/>
                </a:endParaRPr>
              </a:p>
            </p:txBody>
          </p:sp>
          <p:sp>
            <p:nvSpPr>
              <p:cNvPr id="515"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lgn="ctr" defTabSz="412750" hangingPunct="0">
                  <a:defRPr sz="3000" spc="180">
                    <a:solidFill>
                      <a:srgbClr val="FFFFFF"/>
                    </a:solidFill>
                    <a:latin typeface="Quicksand Bold"/>
                    <a:ea typeface="Quicksand Bold"/>
                    <a:cs typeface="Quicksand Bold"/>
                    <a:sym typeface="Quicksand Bold"/>
                  </a:defRPr>
                </a:pPr>
                <a:endParaRPr sz="1500" kern="0" spc="90">
                  <a:solidFill>
                    <a:srgbClr val="FFFFFF"/>
                  </a:solidFill>
                  <a:latin typeface="Quicksand Bold"/>
                  <a:sym typeface="Quicksand Bold"/>
                </a:endParaRPr>
              </a:p>
            </p:txBody>
          </p:sp>
        </p:grpSp>
        <p:pic>
          <p:nvPicPr>
            <p:cNvPr id="517" name="Image" descr="Image"/>
            <p:cNvPicPr>
              <a:picLocks noChangeAspect="1"/>
            </p:cNvPicPr>
            <p:nvPr/>
          </p:nvPicPr>
          <p:blipFill>
            <a:blip r:embed="rId5"/>
            <a:stretch>
              <a:fillRect/>
            </a:stretch>
          </p:blipFill>
          <p:spPr>
            <a:xfrm>
              <a:off x="844565" y="860337"/>
              <a:ext cx="1089193" cy="1057649"/>
            </a:xfrm>
            <a:prstGeom prst="rect">
              <a:avLst/>
            </a:prstGeom>
            <a:ln w="12700" cap="flat">
              <a:noFill/>
              <a:miter lim="400000"/>
            </a:ln>
            <a:effectLst/>
          </p:spPr>
        </p:pic>
      </p:grpSp>
      <p:sp>
        <p:nvSpPr>
          <p:cNvPr id="519" name="Slide Number"/>
          <p:cNvSpPr txBox="1">
            <a:spLocks noGrp="1"/>
          </p:cNvSpPr>
          <p:nvPr>
            <p:ph type="sldNum" sz="quarter" idx="4294967295"/>
          </p:nvPr>
        </p:nvSpPr>
        <p:spPr>
          <a:xfrm>
            <a:off x="6096000" y="6583759"/>
            <a:ext cx="130811" cy="139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000000"/>
                </a:solidFill>
                <a:latin typeface="Avenir Next"/>
                <a:ea typeface="Avenir Next"/>
                <a:cs typeface="Avenir Next"/>
                <a:sym typeface="Avenir Next"/>
              </a:defRPr>
            </a:lvl1pPr>
          </a:lstStyle>
          <a:p>
            <a:pPr algn="ctr" defTabSz="412750" hangingPunct="0">
              <a:defRPr/>
            </a:pPr>
            <a:fld id="{86CB4B4D-7CA3-9044-876B-883B54F8677D}" type="slidenum">
              <a:rPr sz="500" kern="0"/>
              <a:pPr algn="ctr" defTabSz="412750" hangingPunct="0">
                <a:defRPr/>
              </a:pPr>
              <a:t>12</a:t>
            </a:fld>
            <a:endParaRPr sz="500" kern="0"/>
          </a:p>
        </p:txBody>
      </p:sp>
      <p:sp>
        <p:nvSpPr>
          <p:cNvPr id="35" name="AGENDA">
            <a:extLst>
              <a:ext uri="{FF2B5EF4-FFF2-40B4-BE49-F238E27FC236}">
                <a16:creationId xmlns="" xmlns:a16="http://schemas.microsoft.com/office/drawing/2014/main" id="{816B434A-C595-420A-8C70-24443C98D9E7}"/>
              </a:ext>
            </a:extLst>
          </p:cNvPr>
          <p:cNvSpPr txBox="1"/>
          <p:nvPr/>
        </p:nvSpPr>
        <p:spPr>
          <a:xfrm>
            <a:off x="643032" y="690585"/>
            <a:ext cx="1090593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pPr algn="ctr" defTabSz="412750" hangingPunct="0">
              <a:defRPr/>
            </a:pPr>
            <a:r>
              <a:rPr lang="en-CA" sz="3000" kern="0" dirty="0"/>
              <a:t>Key Elements of the Value Proposition for Plan Members</a:t>
            </a:r>
            <a:endParaRPr sz="3000" kern="0" dirty="0"/>
          </a:p>
        </p:txBody>
      </p:sp>
      <p:sp>
        <p:nvSpPr>
          <p:cNvPr id="36" name="Rectangle">
            <a:extLst>
              <a:ext uri="{FF2B5EF4-FFF2-40B4-BE49-F238E27FC236}">
                <a16:creationId xmlns="" xmlns:a16="http://schemas.microsoft.com/office/drawing/2014/main" id="{BA442667-D63D-4AB0-BBE1-0B6B024BAA7E}"/>
              </a:ext>
            </a:extLst>
          </p:cNvPr>
          <p:cNvSpPr/>
          <p:nvPr/>
        </p:nvSpPr>
        <p:spPr>
          <a:xfrm>
            <a:off x="9370161" y="5205808"/>
            <a:ext cx="2091826" cy="1447801"/>
          </a:xfrm>
          <a:prstGeom prst="rect">
            <a:avLst/>
          </a:prstGeom>
          <a:solidFill>
            <a:srgbClr val="FFFFFF"/>
          </a:solidFill>
          <a:ln w="76200">
            <a:solidFill>
              <a:srgbClr val="5AB4F8"/>
            </a:solidFill>
          </a:ln>
        </p:spPr>
        <p:txBody>
          <a:bodyPr lIns="25400" tIns="25400" rIns="25400" bIns="25400" anchor="ctr"/>
          <a:lstStyle/>
          <a:p>
            <a:pPr algn="ctr" defTabSz="412750" hangingPunct="0">
              <a:defRPr>
                <a:solidFill>
                  <a:srgbClr val="FFFFFF"/>
                </a:solidFill>
              </a:defRPr>
            </a:pPr>
            <a:endParaRPr sz="3550" kern="0" spc="213">
              <a:solidFill>
                <a:srgbClr val="FFFFFF"/>
              </a:solidFill>
              <a:latin typeface="Helvetica"/>
              <a:cs typeface="Helvetica"/>
              <a:sym typeface="Helvetica"/>
            </a:endParaRPr>
          </a:p>
        </p:txBody>
      </p:sp>
      <p:sp>
        <p:nvSpPr>
          <p:cNvPr id="37" name="EQ Care Never Turns A Patient Away">
            <a:extLst>
              <a:ext uri="{FF2B5EF4-FFF2-40B4-BE49-F238E27FC236}">
                <a16:creationId xmlns="" xmlns:a16="http://schemas.microsoft.com/office/drawing/2014/main" id="{37DCABB5-B9AE-44D2-8071-6F542FB39576}"/>
              </a:ext>
            </a:extLst>
          </p:cNvPr>
          <p:cNvSpPr txBox="1"/>
          <p:nvPr/>
        </p:nvSpPr>
        <p:spPr>
          <a:xfrm>
            <a:off x="9616136" y="5387432"/>
            <a:ext cx="1688299"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ctr" defTabSz="412750" hangingPunct="0">
              <a:spcBef>
                <a:spcPts val="500"/>
              </a:spcBef>
              <a:defRPr sz="2000" spc="0">
                <a:solidFill>
                  <a:srgbClr val="8096A6"/>
                </a:solidFill>
                <a:latin typeface="Quicksand Bold"/>
                <a:ea typeface="Quicksand Bold"/>
                <a:cs typeface="Quicksand Bold"/>
                <a:sym typeface="Quicksand Bold"/>
              </a:defRPr>
            </a:pPr>
            <a:r>
              <a:rPr sz="2000" kern="0" dirty="0">
                <a:solidFill>
                  <a:srgbClr val="8096A6"/>
                </a:solidFill>
                <a:latin typeface="Quicksand Bold"/>
                <a:sym typeface="Quicksand Bold"/>
              </a:rPr>
              <a:t>EQ Care </a:t>
            </a:r>
            <a:r>
              <a:rPr sz="2000" kern="0" dirty="0">
                <a:solidFill>
                  <a:srgbClr val="5AB4F8"/>
                </a:solidFill>
                <a:latin typeface="Quicksand Bold"/>
                <a:sym typeface="Quicksand Bold"/>
              </a:rPr>
              <a:t>Never</a:t>
            </a:r>
            <a:r>
              <a:rPr sz="2000" kern="0" dirty="0">
                <a:solidFill>
                  <a:srgbClr val="8096A6"/>
                </a:solidFill>
                <a:latin typeface="Quicksand Bold"/>
                <a:sym typeface="Quicksand Bold"/>
              </a:rPr>
              <a:t> Turns A Patient Away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AGENDA"/>
          <p:cNvSpPr txBox="1"/>
          <p:nvPr/>
        </p:nvSpPr>
        <p:spPr>
          <a:xfrm>
            <a:off x="643032" y="690586"/>
            <a:ext cx="10905936"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r>
              <a:rPr sz="3000"/>
              <a:t>Mental Health + Disability Management </a:t>
            </a:r>
          </a:p>
        </p:txBody>
      </p:sp>
      <p:sp>
        <p:nvSpPr>
          <p:cNvPr id="734" name="Slide Number"/>
          <p:cNvSpPr txBox="1">
            <a:spLocks noGrp="1"/>
          </p:cNvSpPr>
          <p:nvPr>
            <p:ph type="sldNum" sz="quarter" idx="4294967295"/>
          </p:nvPr>
        </p:nvSpPr>
        <p:spPr>
          <a:xfrm>
            <a:off x="6096000" y="6583759"/>
            <a:ext cx="130811" cy="1397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000000"/>
                </a:solidFill>
                <a:latin typeface="Avenir Next"/>
                <a:ea typeface="Avenir Next"/>
                <a:cs typeface="Avenir Next"/>
                <a:sym typeface="Avenir Next"/>
              </a:defRPr>
            </a:lvl1pPr>
          </a:lstStyle>
          <a:p>
            <a:fld id="{86CB4B4D-7CA3-9044-876B-883B54F8677D}" type="slidenum">
              <a:t>13</a:t>
            </a:fld>
            <a:endParaRPr/>
          </a:p>
        </p:txBody>
      </p:sp>
      <p:grpSp>
        <p:nvGrpSpPr>
          <p:cNvPr id="737" name="Group"/>
          <p:cNvGrpSpPr/>
          <p:nvPr/>
        </p:nvGrpSpPr>
        <p:grpSpPr>
          <a:xfrm>
            <a:off x="589892" y="1766759"/>
            <a:ext cx="11101117" cy="4604266"/>
            <a:chOff x="0" y="0"/>
            <a:chExt cx="22202232" cy="9208530"/>
          </a:xfrm>
        </p:grpSpPr>
        <p:sp>
          <p:nvSpPr>
            <p:cNvPr id="735" name="Rectangle"/>
            <p:cNvSpPr/>
            <p:nvPr/>
          </p:nvSpPr>
          <p:spPr>
            <a:xfrm>
              <a:off x="0" y="0"/>
              <a:ext cx="5345099" cy="9208531"/>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736" name="Rectangle"/>
            <p:cNvSpPr/>
            <p:nvPr/>
          </p:nvSpPr>
          <p:spPr>
            <a:xfrm>
              <a:off x="5686488" y="0"/>
              <a:ext cx="16515745" cy="9208531"/>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grpSp>
      <p:grpSp>
        <p:nvGrpSpPr>
          <p:cNvPr id="740" name="Group"/>
          <p:cNvGrpSpPr/>
          <p:nvPr/>
        </p:nvGrpSpPr>
        <p:grpSpPr>
          <a:xfrm>
            <a:off x="1231586" y="2242930"/>
            <a:ext cx="1389163" cy="1389162"/>
            <a:chOff x="0" y="0"/>
            <a:chExt cx="2778323" cy="2778323"/>
          </a:xfrm>
        </p:grpSpPr>
        <p:sp>
          <p:nvSpPr>
            <p:cNvPr id="738"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endParaRPr sz="900"/>
            </a:p>
          </p:txBody>
        </p:sp>
        <p:sp>
          <p:nvSpPr>
            <p:cNvPr id="739"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defRPr sz="3000" spc="180">
                  <a:solidFill>
                    <a:srgbClr val="FFFFFF"/>
                  </a:solidFill>
                  <a:latin typeface="Quicksand Bold"/>
                  <a:ea typeface="Quicksand Bold"/>
                  <a:cs typeface="Quicksand Bold"/>
                  <a:sym typeface="Quicksand Bold"/>
                </a:defRPr>
              </a:pPr>
              <a:endParaRPr sz="1500"/>
            </a:p>
          </p:txBody>
        </p:sp>
      </p:grpSp>
      <p:sp>
        <p:nvSpPr>
          <p:cNvPr id="741" name="1"/>
          <p:cNvSpPr/>
          <p:nvPr/>
        </p:nvSpPr>
        <p:spPr>
          <a:xfrm>
            <a:off x="1323164" y="2201168"/>
            <a:ext cx="418605" cy="418605"/>
          </a:xfrm>
          <a:prstGeom prst="ellipse">
            <a:avLst/>
          </a:prstGeom>
          <a:solidFill>
            <a:srgbClr val="5AB4F8"/>
          </a:solidFill>
          <a:ln w="76200">
            <a:solidFill>
              <a:srgbClr val="D4ECF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r>
              <a:rPr sz="1500"/>
              <a:t>1</a:t>
            </a:r>
          </a:p>
        </p:txBody>
      </p:sp>
      <p:grpSp>
        <p:nvGrpSpPr>
          <p:cNvPr id="744" name="Group"/>
          <p:cNvGrpSpPr/>
          <p:nvPr/>
        </p:nvGrpSpPr>
        <p:grpSpPr>
          <a:xfrm>
            <a:off x="6867491" y="2242930"/>
            <a:ext cx="1389163" cy="1389162"/>
            <a:chOff x="0" y="0"/>
            <a:chExt cx="2778323" cy="2778323"/>
          </a:xfrm>
        </p:grpSpPr>
        <p:sp>
          <p:nvSpPr>
            <p:cNvPr id="742"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endParaRPr sz="900"/>
            </a:p>
          </p:txBody>
        </p:sp>
        <p:sp>
          <p:nvSpPr>
            <p:cNvPr id="743"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defRPr sz="3000" spc="180">
                  <a:solidFill>
                    <a:srgbClr val="FFFFFF"/>
                  </a:solidFill>
                  <a:latin typeface="Quicksand Bold"/>
                  <a:ea typeface="Quicksand Bold"/>
                  <a:cs typeface="Quicksand Bold"/>
                  <a:sym typeface="Quicksand Bold"/>
                </a:defRPr>
              </a:pPr>
              <a:endParaRPr sz="1500"/>
            </a:p>
          </p:txBody>
        </p:sp>
      </p:grpSp>
      <p:sp>
        <p:nvSpPr>
          <p:cNvPr id="745" name="3"/>
          <p:cNvSpPr/>
          <p:nvPr/>
        </p:nvSpPr>
        <p:spPr>
          <a:xfrm>
            <a:off x="6997170" y="2201168"/>
            <a:ext cx="418605" cy="418605"/>
          </a:xfrm>
          <a:prstGeom prst="ellipse">
            <a:avLst/>
          </a:prstGeom>
          <a:solidFill>
            <a:srgbClr val="5AB4F8"/>
          </a:solidFill>
          <a:ln w="76200">
            <a:solidFill>
              <a:srgbClr val="D4ECF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r>
              <a:rPr sz="1500"/>
              <a:t>3</a:t>
            </a:r>
          </a:p>
        </p:txBody>
      </p:sp>
      <p:pic>
        <p:nvPicPr>
          <p:cNvPr id="746" name="Image" descr="Image"/>
          <p:cNvPicPr>
            <a:picLocks noChangeAspect="1"/>
          </p:cNvPicPr>
          <p:nvPr/>
        </p:nvPicPr>
        <p:blipFill>
          <a:blip r:embed="rId3"/>
          <a:stretch>
            <a:fillRect/>
          </a:stretch>
        </p:blipFill>
        <p:spPr>
          <a:xfrm>
            <a:off x="7296241" y="2639931"/>
            <a:ext cx="531663" cy="531662"/>
          </a:xfrm>
          <a:prstGeom prst="rect">
            <a:avLst/>
          </a:prstGeom>
          <a:ln w="12700">
            <a:miter lim="400000"/>
          </a:ln>
        </p:spPr>
      </p:pic>
      <p:pic>
        <p:nvPicPr>
          <p:cNvPr id="747" name="Image" descr="Image"/>
          <p:cNvPicPr>
            <a:picLocks noChangeAspect="1"/>
          </p:cNvPicPr>
          <p:nvPr/>
        </p:nvPicPr>
        <p:blipFill>
          <a:blip r:embed="rId4"/>
          <a:stretch>
            <a:fillRect/>
          </a:stretch>
        </p:blipFill>
        <p:spPr>
          <a:xfrm>
            <a:off x="1658612" y="2638468"/>
            <a:ext cx="501244" cy="556325"/>
          </a:xfrm>
          <a:prstGeom prst="rect">
            <a:avLst/>
          </a:prstGeom>
          <a:ln w="12700">
            <a:miter lim="400000"/>
          </a:ln>
        </p:spPr>
      </p:pic>
      <p:grpSp>
        <p:nvGrpSpPr>
          <p:cNvPr id="750" name="Group"/>
          <p:cNvGrpSpPr/>
          <p:nvPr/>
        </p:nvGrpSpPr>
        <p:grpSpPr>
          <a:xfrm>
            <a:off x="716424" y="3801334"/>
            <a:ext cx="2419486" cy="2573053"/>
            <a:chOff x="0" y="0"/>
            <a:chExt cx="4838970" cy="5146105"/>
          </a:xfrm>
        </p:grpSpPr>
        <p:sp>
          <p:nvSpPr>
            <p:cNvPr id="748" name="Introduction"/>
            <p:cNvSpPr txBox="1"/>
            <p:nvPr/>
          </p:nvSpPr>
          <p:spPr>
            <a:xfrm>
              <a:off x="1082" y="2336729"/>
              <a:ext cx="4836612" cy="28093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noAutofit/>
            </a:bodyPr>
            <a:lstStyle>
              <a:lvl1pPr>
                <a:spcBef>
                  <a:spcPts val="2000"/>
                </a:spcBef>
                <a:defRPr sz="2500" spc="0">
                  <a:solidFill>
                    <a:srgbClr val="8096A6"/>
                  </a:solidFill>
                  <a:latin typeface="Manrope3 Semibold"/>
                  <a:ea typeface="Manrope3 Semibold"/>
                  <a:cs typeface="Manrope3 Semibold"/>
                  <a:sym typeface="Manrope3 Semibold"/>
                </a:defRPr>
              </a:lvl1pPr>
            </a:lstStyle>
            <a:p>
              <a:r>
                <a:rPr sz="1250" dirty="0"/>
                <a:t>Secure and confidential access to a national and bilingual network of mental health and paramedical specialists</a:t>
              </a:r>
            </a:p>
          </p:txBody>
        </p:sp>
        <p:sp>
          <p:nvSpPr>
            <p:cNvPr id="749" name="Introduction"/>
            <p:cNvSpPr txBox="1"/>
            <p:nvPr/>
          </p:nvSpPr>
          <p:spPr>
            <a:xfrm>
              <a:off x="0" y="0"/>
              <a:ext cx="4838970" cy="22086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defRPr sz="3000" spc="0">
                  <a:solidFill>
                    <a:srgbClr val="5AB4F8"/>
                  </a:solidFill>
                  <a:latin typeface="Manrope3 Bold"/>
                  <a:ea typeface="Manrope3 Bold"/>
                  <a:cs typeface="Manrope3 Bold"/>
                  <a:sym typeface="Manrope3 Bold"/>
                </a:defRPr>
              </a:pPr>
              <a:r>
                <a:rPr sz="1500" dirty="0"/>
                <a:t>Preventative Access to</a:t>
              </a:r>
            </a:p>
            <a:p>
              <a:pPr>
                <a:defRPr sz="3000" spc="0">
                  <a:solidFill>
                    <a:srgbClr val="5AB4F8"/>
                  </a:solidFill>
                  <a:latin typeface="Manrope3 Bold"/>
                  <a:ea typeface="Manrope3 Bold"/>
                  <a:cs typeface="Manrope3 Bold"/>
                  <a:sym typeface="Manrope3 Bold"/>
                </a:defRPr>
              </a:pPr>
              <a:r>
                <a:rPr sz="1500" dirty="0"/>
                <a:t>Mental Health and</a:t>
              </a:r>
            </a:p>
            <a:p>
              <a:pPr>
                <a:defRPr sz="3000" spc="0">
                  <a:solidFill>
                    <a:srgbClr val="5AB4F8"/>
                  </a:solidFill>
                  <a:latin typeface="Manrope3 Bold"/>
                  <a:ea typeface="Manrope3 Bold"/>
                  <a:cs typeface="Manrope3 Bold"/>
                  <a:sym typeface="Manrope3 Bold"/>
                </a:defRPr>
              </a:pPr>
              <a:r>
                <a:rPr sz="1500" dirty="0"/>
                <a:t>Paramedical Service</a:t>
              </a:r>
              <a:r>
                <a:rPr lang="en-CA" sz="1500" dirty="0"/>
                <a:t>s</a:t>
              </a:r>
              <a:endParaRPr sz="1500" dirty="0"/>
            </a:p>
            <a:p>
              <a:pPr>
                <a:defRPr sz="3000" spc="0">
                  <a:solidFill>
                    <a:srgbClr val="5AB4F8"/>
                  </a:solidFill>
                  <a:latin typeface="Manrope3 Bold"/>
                  <a:ea typeface="Manrope3 Bold"/>
                  <a:cs typeface="Manrope3 Bold"/>
                  <a:sym typeface="Manrope3 Bold"/>
                </a:defRPr>
              </a:pPr>
              <a:r>
                <a:rPr sz="1500" dirty="0"/>
                <a:t>through EQ Care</a:t>
              </a:r>
              <a:r>
                <a:rPr lang="en-CA" sz="1500" dirty="0"/>
                <a:t> &amp; </a:t>
              </a:r>
              <a:r>
                <a:rPr lang="en-CA" sz="1500" dirty="0" err="1"/>
                <a:t>iCBT</a:t>
              </a:r>
              <a:endParaRPr sz="1500" dirty="0"/>
            </a:p>
          </p:txBody>
        </p:sp>
      </p:grpSp>
      <p:sp>
        <p:nvSpPr>
          <p:cNvPr id="751" name="Introduction"/>
          <p:cNvSpPr txBox="1"/>
          <p:nvPr/>
        </p:nvSpPr>
        <p:spPr>
          <a:xfrm>
            <a:off x="3707860" y="4454794"/>
            <a:ext cx="2310967" cy="1745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a:spcBef>
                <a:spcPts val="500"/>
              </a:spcBef>
              <a:defRPr sz="2500" spc="0">
                <a:solidFill>
                  <a:srgbClr val="8096A6"/>
                </a:solidFill>
                <a:latin typeface="Manrope3 Semibold"/>
                <a:ea typeface="Manrope3 Semibold"/>
                <a:cs typeface="Manrope3 Semibold"/>
                <a:sym typeface="Manrope3 Semibold"/>
              </a:defRPr>
            </a:pPr>
            <a:r>
              <a:rPr sz="1250"/>
              <a:t>Early evaluation</a:t>
            </a:r>
          </a:p>
          <a:p>
            <a:pPr>
              <a:spcBef>
                <a:spcPts val="500"/>
              </a:spcBef>
              <a:defRPr sz="2500" spc="0">
                <a:solidFill>
                  <a:srgbClr val="8096A6"/>
                </a:solidFill>
                <a:latin typeface="Manrope3 Semibold"/>
                <a:ea typeface="Manrope3 Semibold"/>
                <a:cs typeface="Manrope3 Semibold"/>
                <a:sym typeface="Manrope3 Semibold"/>
              </a:defRPr>
            </a:pPr>
            <a:r>
              <a:rPr sz="1250"/>
              <a:t>Intervention plan</a:t>
            </a:r>
          </a:p>
          <a:p>
            <a:pPr>
              <a:spcBef>
                <a:spcPts val="500"/>
              </a:spcBef>
              <a:defRPr sz="2500" spc="0">
                <a:solidFill>
                  <a:srgbClr val="8096A6"/>
                </a:solidFill>
                <a:latin typeface="Manrope3 Semibold"/>
                <a:ea typeface="Manrope3 Semibold"/>
                <a:cs typeface="Manrope3 Semibold"/>
                <a:sym typeface="Manrope3 Semibold"/>
              </a:defRPr>
            </a:pPr>
            <a:r>
              <a:rPr sz="1250"/>
              <a:t>Accelerated access to care</a:t>
            </a:r>
          </a:p>
          <a:p>
            <a:pPr>
              <a:spcBef>
                <a:spcPts val="500"/>
              </a:spcBef>
              <a:defRPr sz="2500" spc="0">
                <a:solidFill>
                  <a:srgbClr val="8096A6"/>
                </a:solidFill>
                <a:latin typeface="Manrope3 Semibold"/>
                <a:ea typeface="Manrope3 Semibold"/>
                <a:cs typeface="Manrope3 Semibold"/>
                <a:sym typeface="Manrope3 Semibold"/>
              </a:defRPr>
            </a:pPr>
            <a:r>
              <a:rPr sz="1250"/>
              <a:t>Pre-approved budget</a:t>
            </a:r>
          </a:p>
        </p:txBody>
      </p:sp>
      <p:sp>
        <p:nvSpPr>
          <p:cNvPr id="752" name="Introduction"/>
          <p:cNvSpPr txBox="1"/>
          <p:nvPr/>
        </p:nvSpPr>
        <p:spPr>
          <a:xfrm>
            <a:off x="3707320" y="3846327"/>
            <a:ext cx="2312094" cy="609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a:defRPr sz="3000" spc="0">
                <a:solidFill>
                  <a:srgbClr val="5AB4F8"/>
                </a:solidFill>
                <a:latin typeface="Manrope3 Bold"/>
                <a:ea typeface="Manrope3 Bold"/>
                <a:cs typeface="Manrope3 Bold"/>
                <a:sym typeface="Manrope3 Bold"/>
              </a:defRPr>
            </a:pPr>
            <a:r>
              <a:rPr sz="1500"/>
              <a:t>Early Intervention </a:t>
            </a:r>
          </a:p>
          <a:p>
            <a:pPr>
              <a:defRPr sz="3000" spc="0">
                <a:solidFill>
                  <a:srgbClr val="5AB4F8"/>
                </a:solidFill>
                <a:latin typeface="Manrope3 Bold"/>
                <a:ea typeface="Manrope3 Bold"/>
                <a:cs typeface="Manrope3 Bold"/>
                <a:sym typeface="Manrope3 Bold"/>
              </a:defRPr>
            </a:pPr>
            <a:r>
              <a:rPr sz="1500"/>
              <a:t>For STD Management</a:t>
            </a:r>
          </a:p>
        </p:txBody>
      </p:sp>
      <p:sp>
        <p:nvSpPr>
          <p:cNvPr id="753" name="Introduction"/>
          <p:cNvSpPr txBox="1"/>
          <p:nvPr/>
        </p:nvSpPr>
        <p:spPr>
          <a:xfrm>
            <a:off x="9105247" y="4277549"/>
            <a:ext cx="2310967" cy="1952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a:spcBef>
                <a:spcPts val="1000"/>
              </a:spcBef>
              <a:defRPr sz="2500" spc="0">
                <a:solidFill>
                  <a:srgbClr val="8096A6"/>
                </a:solidFill>
                <a:latin typeface="Manrope3 Semibold"/>
                <a:ea typeface="Manrope3 Semibold"/>
                <a:cs typeface="Manrope3 Semibold"/>
                <a:sym typeface="Manrope3 Semibold"/>
              </a:defRPr>
            </a:pPr>
            <a:r>
              <a:rPr sz="1250"/>
              <a:t>Elimination of travel related costs and delays for both the clinician and the evaluee</a:t>
            </a:r>
          </a:p>
          <a:p>
            <a:pPr>
              <a:spcBef>
                <a:spcPts val="1000"/>
              </a:spcBef>
              <a:defRPr sz="2500" spc="0">
                <a:solidFill>
                  <a:srgbClr val="8096A6"/>
                </a:solidFill>
                <a:latin typeface="Manrope3 Semibold"/>
                <a:ea typeface="Manrope3 Semibold"/>
                <a:cs typeface="Manrope3 Semibold"/>
                <a:sym typeface="Manrope3 Semibold"/>
              </a:defRPr>
            </a:pPr>
            <a:r>
              <a:rPr sz="1250"/>
              <a:t>Expert availability and flexibility extended outside of normal working hours</a:t>
            </a:r>
          </a:p>
        </p:txBody>
      </p:sp>
      <p:sp>
        <p:nvSpPr>
          <p:cNvPr id="754" name="Introduction"/>
          <p:cNvSpPr txBox="1"/>
          <p:nvPr/>
        </p:nvSpPr>
        <p:spPr>
          <a:xfrm>
            <a:off x="9104730" y="3846870"/>
            <a:ext cx="2312094" cy="311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000" spc="0">
                <a:solidFill>
                  <a:srgbClr val="5AB4F8"/>
                </a:solidFill>
                <a:latin typeface="Manrope3 Bold"/>
                <a:ea typeface="Manrope3 Bold"/>
                <a:cs typeface="Manrope3 Bold"/>
                <a:sym typeface="Manrope3 Bold"/>
              </a:defRPr>
            </a:lvl1pPr>
          </a:lstStyle>
          <a:p>
            <a:r>
              <a:rPr sz="1500"/>
              <a:t>Virtual IME (vIME)</a:t>
            </a:r>
          </a:p>
        </p:txBody>
      </p:sp>
      <p:sp>
        <p:nvSpPr>
          <p:cNvPr id="755" name="Introduction"/>
          <p:cNvSpPr txBox="1"/>
          <p:nvPr/>
        </p:nvSpPr>
        <p:spPr>
          <a:xfrm>
            <a:off x="6406589" y="4214512"/>
            <a:ext cx="2310967" cy="1953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lstStyle/>
          <a:p>
            <a:pPr>
              <a:spcBef>
                <a:spcPts val="1000"/>
              </a:spcBef>
              <a:buClr>
                <a:srgbClr val="5AB4F8"/>
              </a:buClr>
              <a:buSzPct val="100000"/>
              <a:defRPr sz="2500" spc="0">
                <a:solidFill>
                  <a:srgbClr val="8096A6"/>
                </a:solidFill>
                <a:latin typeface="Manrope3 Semibold"/>
                <a:ea typeface="Manrope3 Semibold"/>
                <a:cs typeface="Manrope3 Semibold"/>
                <a:sym typeface="Manrope3 Semibold"/>
              </a:defRPr>
            </a:pPr>
            <a:r>
              <a:rPr sz="1250" dirty="0"/>
              <a:t>Faster access to care </a:t>
            </a:r>
            <a:br>
              <a:rPr sz="1250" dirty="0"/>
            </a:br>
            <a:r>
              <a:rPr sz="1250" dirty="0"/>
              <a:t>and specialized treatment </a:t>
            </a:r>
          </a:p>
          <a:p>
            <a:pPr>
              <a:spcBef>
                <a:spcPts val="1000"/>
              </a:spcBef>
              <a:buClr>
                <a:srgbClr val="5AB4F8"/>
              </a:buClr>
              <a:buSzPct val="100000"/>
              <a:defRPr sz="2500" spc="0">
                <a:solidFill>
                  <a:srgbClr val="8096A6"/>
                </a:solidFill>
                <a:latin typeface="Manrope3 Semibold"/>
                <a:ea typeface="Manrope3 Semibold"/>
                <a:cs typeface="Manrope3 Semibold"/>
                <a:sym typeface="Manrope3 Semibold"/>
              </a:defRPr>
            </a:pPr>
            <a:r>
              <a:rPr sz="1250" dirty="0"/>
              <a:t>Initial, midterm and final reports to track progress </a:t>
            </a:r>
          </a:p>
          <a:p>
            <a:pPr>
              <a:spcBef>
                <a:spcPts val="1000"/>
              </a:spcBef>
              <a:buClr>
                <a:srgbClr val="5AB4F8"/>
              </a:buClr>
              <a:buSzPct val="100000"/>
              <a:defRPr sz="2500" spc="0">
                <a:solidFill>
                  <a:srgbClr val="8096A6"/>
                </a:solidFill>
                <a:latin typeface="Manrope3 Semibold"/>
                <a:ea typeface="Manrope3 Semibold"/>
                <a:cs typeface="Manrope3 Semibold"/>
                <a:sym typeface="Manrope3 Semibold"/>
              </a:defRPr>
            </a:pPr>
            <a:r>
              <a:rPr sz="1250" dirty="0"/>
              <a:t>Return To Work (RTW) </a:t>
            </a:r>
          </a:p>
          <a:p>
            <a:pPr>
              <a:spcBef>
                <a:spcPts val="1000"/>
              </a:spcBef>
              <a:buClr>
                <a:srgbClr val="5AB4F8"/>
              </a:buClr>
              <a:buSzPct val="100000"/>
              <a:defRPr sz="2500" spc="0">
                <a:solidFill>
                  <a:srgbClr val="8096A6"/>
                </a:solidFill>
                <a:latin typeface="Manrope3 Semibold"/>
                <a:ea typeface="Manrope3 Semibold"/>
                <a:cs typeface="Manrope3 Semibold"/>
                <a:sym typeface="Manrope3 Semibold"/>
              </a:defRPr>
            </a:pPr>
            <a:r>
              <a:rPr sz="1250" dirty="0"/>
              <a:t>Stay At Work (SAW) focus</a:t>
            </a:r>
          </a:p>
        </p:txBody>
      </p:sp>
      <p:sp>
        <p:nvSpPr>
          <p:cNvPr id="756" name="Introduction"/>
          <p:cNvSpPr txBox="1"/>
          <p:nvPr/>
        </p:nvSpPr>
        <p:spPr>
          <a:xfrm>
            <a:off x="6406026" y="3846327"/>
            <a:ext cx="2312093" cy="311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000" spc="0">
                <a:solidFill>
                  <a:srgbClr val="5AB4F8"/>
                </a:solidFill>
                <a:latin typeface="Manrope3 Bold"/>
                <a:ea typeface="Manrope3 Bold"/>
                <a:cs typeface="Manrope3 Bold"/>
                <a:sym typeface="Manrope3 Bold"/>
              </a:defRPr>
            </a:lvl1pPr>
          </a:lstStyle>
          <a:p>
            <a:r>
              <a:rPr sz="1500"/>
              <a:t>Virtual CBT (vCBT)</a:t>
            </a:r>
          </a:p>
        </p:txBody>
      </p:sp>
      <p:grpSp>
        <p:nvGrpSpPr>
          <p:cNvPr id="759" name="Group"/>
          <p:cNvGrpSpPr/>
          <p:nvPr/>
        </p:nvGrpSpPr>
        <p:grpSpPr>
          <a:xfrm>
            <a:off x="4190078" y="2242930"/>
            <a:ext cx="1389163" cy="1389162"/>
            <a:chOff x="0" y="0"/>
            <a:chExt cx="2778323" cy="2778323"/>
          </a:xfrm>
        </p:grpSpPr>
        <p:sp>
          <p:nvSpPr>
            <p:cNvPr id="757"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endParaRPr sz="900"/>
            </a:p>
          </p:txBody>
        </p:sp>
        <p:sp>
          <p:nvSpPr>
            <p:cNvPr id="758"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defRPr sz="3000" spc="180">
                  <a:solidFill>
                    <a:srgbClr val="FFFFFF"/>
                  </a:solidFill>
                  <a:latin typeface="Quicksand Bold"/>
                  <a:ea typeface="Quicksand Bold"/>
                  <a:cs typeface="Quicksand Bold"/>
                  <a:sym typeface="Quicksand Bold"/>
                </a:defRPr>
              </a:pPr>
              <a:endParaRPr sz="1500"/>
            </a:p>
          </p:txBody>
        </p:sp>
      </p:grpSp>
      <p:sp>
        <p:nvSpPr>
          <p:cNvPr id="760" name="2"/>
          <p:cNvSpPr/>
          <p:nvPr/>
        </p:nvSpPr>
        <p:spPr>
          <a:xfrm>
            <a:off x="4319756" y="2201168"/>
            <a:ext cx="418605" cy="418605"/>
          </a:xfrm>
          <a:prstGeom prst="ellipse">
            <a:avLst/>
          </a:prstGeom>
          <a:solidFill>
            <a:srgbClr val="5AB4F8"/>
          </a:solidFill>
          <a:ln w="76200">
            <a:solidFill>
              <a:srgbClr val="D4ECF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r>
              <a:rPr sz="1500"/>
              <a:t>2</a:t>
            </a:r>
          </a:p>
        </p:txBody>
      </p:sp>
      <p:pic>
        <p:nvPicPr>
          <p:cNvPr id="761" name="Image" descr="Image"/>
          <p:cNvPicPr>
            <a:picLocks noChangeAspect="1"/>
          </p:cNvPicPr>
          <p:nvPr/>
        </p:nvPicPr>
        <p:blipFill>
          <a:blip r:embed="rId5"/>
          <a:stretch>
            <a:fillRect/>
          </a:stretch>
        </p:blipFill>
        <p:spPr>
          <a:xfrm>
            <a:off x="4634037" y="2686194"/>
            <a:ext cx="501244" cy="502635"/>
          </a:xfrm>
          <a:prstGeom prst="rect">
            <a:avLst/>
          </a:prstGeom>
          <a:ln w="12700">
            <a:miter lim="400000"/>
          </a:ln>
        </p:spPr>
      </p:pic>
      <p:grpSp>
        <p:nvGrpSpPr>
          <p:cNvPr id="764" name="Group"/>
          <p:cNvGrpSpPr/>
          <p:nvPr/>
        </p:nvGrpSpPr>
        <p:grpSpPr>
          <a:xfrm>
            <a:off x="9544904" y="2229732"/>
            <a:ext cx="1389162" cy="1389162"/>
            <a:chOff x="0" y="0"/>
            <a:chExt cx="2778323" cy="2778323"/>
          </a:xfrm>
        </p:grpSpPr>
        <p:sp>
          <p:nvSpPr>
            <p:cNvPr id="762" name="Circle"/>
            <p:cNvSpPr/>
            <p:nvPr/>
          </p:nvSpPr>
          <p:spPr>
            <a:xfrm>
              <a:off x="0" y="0"/>
              <a:ext cx="2778324" cy="2778324"/>
            </a:xfrm>
            <a:prstGeom prst="ellipse">
              <a:avLst/>
            </a:prstGeom>
            <a:solidFill>
              <a:srgbClr val="5AB4F8">
                <a:alpha val="25980"/>
              </a:srgbClr>
            </a:solidFill>
            <a:ln w="12700" cap="flat">
              <a:noFill/>
              <a:miter lim="400000"/>
            </a:ln>
            <a:effectLst/>
          </p:spPr>
          <p:txBody>
            <a:bodyPr wrap="square" lIns="25400" tIns="25400" rIns="25400" bIns="25400" numCol="1" anchor="ctr">
              <a:noAutofit/>
            </a:bodyPr>
            <a:lstStyle/>
            <a:p>
              <a:endParaRPr sz="900"/>
            </a:p>
          </p:txBody>
        </p:sp>
        <p:sp>
          <p:nvSpPr>
            <p:cNvPr id="763" name="Circle"/>
            <p:cNvSpPr/>
            <p:nvPr/>
          </p:nvSpPr>
          <p:spPr>
            <a:xfrm>
              <a:off x="335710" y="335710"/>
              <a:ext cx="2106906" cy="2106906"/>
            </a:xfrm>
            <a:prstGeom prst="ellipse">
              <a:avLst/>
            </a:prstGeom>
            <a:solidFill>
              <a:srgbClr val="5AB4F8"/>
            </a:solidFill>
            <a:ln w="12700" cap="flat">
              <a:noFill/>
              <a:miter lim="400000"/>
            </a:ln>
            <a:effectLst/>
          </p:spPr>
          <p:txBody>
            <a:bodyPr wrap="square" lIns="25400" tIns="25400" rIns="25400" bIns="25400" numCol="1" anchor="ctr">
              <a:noAutofit/>
            </a:bodyPr>
            <a:lstStyle/>
            <a:p>
              <a:pPr>
                <a:defRPr sz="3000" spc="180">
                  <a:solidFill>
                    <a:srgbClr val="FFFFFF"/>
                  </a:solidFill>
                  <a:latin typeface="Quicksand Bold"/>
                  <a:ea typeface="Quicksand Bold"/>
                  <a:cs typeface="Quicksand Bold"/>
                  <a:sym typeface="Quicksand Bold"/>
                </a:defRPr>
              </a:pPr>
              <a:endParaRPr sz="1500"/>
            </a:p>
          </p:txBody>
        </p:sp>
      </p:grpSp>
      <p:sp>
        <p:nvSpPr>
          <p:cNvPr id="765" name="4"/>
          <p:cNvSpPr/>
          <p:nvPr/>
        </p:nvSpPr>
        <p:spPr>
          <a:xfrm>
            <a:off x="9674582" y="2187970"/>
            <a:ext cx="418605" cy="418605"/>
          </a:xfrm>
          <a:prstGeom prst="ellipse">
            <a:avLst/>
          </a:prstGeom>
          <a:solidFill>
            <a:srgbClr val="5AB4F8"/>
          </a:solidFill>
          <a:ln w="76200">
            <a:solidFill>
              <a:srgbClr val="D4ECFD"/>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defRPr sz="3000" spc="180">
                <a:solidFill>
                  <a:srgbClr val="FFFFFF"/>
                </a:solidFill>
                <a:latin typeface="Quicksand Bold"/>
                <a:ea typeface="Quicksand Bold"/>
                <a:cs typeface="Quicksand Bold"/>
                <a:sym typeface="Quicksand Bold"/>
              </a:defRPr>
            </a:lvl1pPr>
          </a:lstStyle>
          <a:p>
            <a:r>
              <a:rPr sz="1500"/>
              <a:t>4</a:t>
            </a:r>
          </a:p>
        </p:txBody>
      </p:sp>
      <p:pic>
        <p:nvPicPr>
          <p:cNvPr id="766" name="Image" descr="Image"/>
          <p:cNvPicPr>
            <a:picLocks noChangeAspect="1"/>
          </p:cNvPicPr>
          <p:nvPr/>
        </p:nvPicPr>
        <p:blipFill>
          <a:blip r:embed="rId6"/>
          <a:stretch>
            <a:fillRect/>
          </a:stretch>
        </p:blipFill>
        <p:spPr>
          <a:xfrm>
            <a:off x="9976251" y="2628151"/>
            <a:ext cx="589969" cy="528824"/>
          </a:xfrm>
          <a:prstGeom prst="rect">
            <a:avLst/>
          </a:prstGeom>
          <a:ln w="12700">
            <a:miter lim="400000"/>
          </a:ln>
        </p:spPr>
      </p:pic>
      <p:pic>
        <p:nvPicPr>
          <p:cNvPr id="2" name="Picture 1">
            <a:extLst>
              <a:ext uri="{FF2B5EF4-FFF2-40B4-BE49-F238E27FC236}">
                <a16:creationId xmlns="" xmlns:a16="http://schemas.microsoft.com/office/drawing/2014/main" id="{69D27422-FBE6-451E-A1DE-7B2C6CD1C51E}"/>
              </a:ext>
            </a:extLst>
          </p:cNvPr>
          <p:cNvPicPr>
            <a:picLocks noChangeAspect="1"/>
          </p:cNvPicPr>
          <p:nvPr/>
        </p:nvPicPr>
        <p:blipFill>
          <a:blip r:embed="rId7"/>
          <a:stretch>
            <a:fillRect/>
          </a:stretch>
        </p:blipFill>
        <p:spPr>
          <a:xfrm>
            <a:off x="2498" y="0"/>
            <a:ext cx="12187004" cy="6858000"/>
          </a:xfrm>
          <a:prstGeom prst="rect">
            <a:avLst/>
          </a:prstGeom>
        </p:spPr>
      </p:pic>
    </p:spTree>
    <p:extLst>
      <p:ext uri="{BB962C8B-B14F-4D97-AF65-F5344CB8AC3E}">
        <p14:creationId xmlns:p14="http://schemas.microsoft.com/office/powerpoint/2010/main" val="406966798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765"/>
                                        </p:tgtEl>
                                        <p:attrNameLst>
                                          <p:attrName>style.visibility</p:attrName>
                                        </p:attrNameLst>
                                      </p:cBhvr>
                                      <p:to>
                                        <p:strVal val="visible"/>
                                      </p:to>
                                    </p:set>
                                    <p:anim calcmode="lin" valueType="num">
                                      <p:cBhvr>
                                        <p:cTn id="7" dur="750" fill="hold"/>
                                        <p:tgtEl>
                                          <p:spTgt spid="765"/>
                                        </p:tgtEl>
                                        <p:attrNameLst>
                                          <p:attrName>ppt_w</p:attrName>
                                        </p:attrNameLst>
                                      </p:cBhvr>
                                      <p:tavLst>
                                        <p:tav tm="0">
                                          <p:val>
                                            <p:fltVal val="0"/>
                                          </p:val>
                                        </p:tav>
                                        <p:tav tm="100000">
                                          <p:val>
                                            <p:strVal val="#ppt_w"/>
                                          </p:val>
                                        </p:tav>
                                      </p:tavLst>
                                    </p:anim>
                                    <p:anim calcmode="lin" valueType="num">
                                      <p:cBhvr>
                                        <p:cTn id="8" dur="750" fill="hold"/>
                                        <p:tgtEl>
                                          <p:spTgt spid="765"/>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3" presetClass="entr" presetSubtype="16" fill="hold" grpId="0" nodeType="afterEffect">
                                  <p:stCondLst>
                                    <p:cond delay="0"/>
                                  </p:stCondLst>
                                  <p:iterate>
                                    <p:tmAbs val="0"/>
                                  </p:iterate>
                                  <p:childTnLst>
                                    <p:set>
                                      <p:cBhvr>
                                        <p:cTn id="11" fill="hold"/>
                                        <p:tgtEl>
                                          <p:spTgt spid="741"/>
                                        </p:tgtEl>
                                        <p:attrNameLst>
                                          <p:attrName>style.visibility</p:attrName>
                                        </p:attrNameLst>
                                      </p:cBhvr>
                                      <p:to>
                                        <p:strVal val="visible"/>
                                      </p:to>
                                    </p:set>
                                    <p:anim calcmode="lin" valueType="num">
                                      <p:cBhvr>
                                        <p:cTn id="12" dur="750" fill="hold"/>
                                        <p:tgtEl>
                                          <p:spTgt spid="741"/>
                                        </p:tgtEl>
                                        <p:attrNameLst>
                                          <p:attrName>ppt_w</p:attrName>
                                        </p:attrNameLst>
                                      </p:cBhvr>
                                      <p:tavLst>
                                        <p:tav tm="0">
                                          <p:val>
                                            <p:fltVal val="0"/>
                                          </p:val>
                                        </p:tav>
                                        <p:tav tm="100000">
                                          <p:val>
                                            <p:strVal val="#ppt_w"/>
                                          </p:val>
                                        </p:tav>
                                      </p:tavLst>
                                    </p:anim>
                                    <p:anim calcmode="lin" valueType="num">
                                      <p:cBhvr>
                                        <p:cTn id="13" dur="750" fill="hold"/>
                                        <p:tgtEl>
                                          <p:spTgt spid="741"/>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iterate>
                                    <p:tmAbs val="0"/>
                                  </p:iterate>
                                  <p:childTnLst>
                                    <p:set>
                                      <p:cBhvr>
                                        <p:cTn id="16" fill="hold"/>
                                        <p:tgtEl>
                                          <p:spTgt spid="760"/>
                                        </p:tgtEl>
                                        <p:attrNameLst>
                                          <p:attrName>style.visibility</p:attrName>
                                        </p:attrNameLst>
                                      </p:cBhvr>
                                      <p:to>
                                        <p:strVal val="visible"/>
                                      </p:to>
                                    </p:set>
                                    <p:anim calcmode="lin" valueType="num">
                                      <p:cBhvr>
                                        <p:cTn id="17" dur="750" fill="hold"/>
                                        <p:tgtEl>
                                          <p:spTgt spid="760"/>
                                        </p:tgtEl>
                                        <p:attrNameLst>
                                          <p:attrName>ppt_w</p:attrName>
                                        </p:attrNameLst>
                                      </p:cBhvr>
                                      <p:tavLst>
                                        <p:tav tm="0">
                                          <p:val>
                                            <p:fltVal val="0"/>
                                          </p:val>
                                        </p:tav>
                                        <p:tav tm="100000">
                                          <p:val>
                                            <p:strVal val="#ppt_w"/>
                                          </p:val>
                                        </p:tav>
                                      </p:tavLst>
                                    </p:anim>
                                    <p:anim calcmode="lin" valueType="num">
                                      <p:cBhvr>
                                        <p:cTn id="18" dur="750" fill="hold"/>
                                        <p:tgtEl>
                                          <p:spTgt spid="760"/>
                                        </p:tgtEl>
                                        <p:attrNameLst>
                                          <p:attrName>ppt_h</p:attrName>
                                        </p:attrNameLst>
                                      </p:cBhvr>
                                      <p:tavLst>
                                        <p:tav tm="0">
                                          <p:val>
                                            <p:fltVal val="0"/>
                                          </p:val>
                                        </p:tav>
                                        <p:tav tm="100000">
                                          <p:val>
                                            <p:strVal val="#ppt_h"/>
                                          </p:val>
                                        </p:tav>
                                      </p:tavLst>
                                    </p:anim>
                                  </p:childTnLst>
                                </p:cTn>
                              </p:par>
                            </p:childTnLst>
                          </p:cTn>
                        </p:par>
                        <p:par>
                          <p:cTn id="19" fill="hold">
                            <p:stCondLst>
                              <p:cond delay="2250"/>
                            </p:stCondLst>
                            <p:childTnLst>
                              <p:par>
                                <p:cTn id="20" presetID="23" presetClass="entr" presetSubtype="16" fill="hold" grpId="0" nodeType="afterEffect">
                                  <p:stCondLst>
                                    <p:cond delay="0"/>
                                  </p:stCondLst>
                                  <p:iterate>
                                    <p:tmAbs val="0"/>
                                  </p:iterate>
                                  <p:childTnLst>
                                    <p:set>
                                      <p:cBhvr>
                                        <p:cTn id="21" fill="hold"/>
                                        <p:tgtEl>
                                          <p:spTgt spid="745"/>
                                        </p:tgtEl>
                                        <p:attrNameLst>
                                          <p:attrName>style.visibility</p:attrName>
                                        </p:attrNameLst>
                                      </p:cBhvr>
                                      <p:to>
                                        <p:strVal val="visible"/>
                                      </p:to>
                                    </p:set>
                                    <p:anim calcmode="lin" valueType="num">
                                      <p:cBhvr>
                                        <p:cTn id="22" dur="750" fill="hold"/>
                                        <p:tgtEl>
                                          <p:spTgt spid="745"/>
                                        </p:tgtEl>
                                        <p:attrNameLst>
                                          <p:attrName>ppt_w</p:attrName>
                                        </p:attrNameLst>
                                      </p:cBhvr>
                                      <p:tavLst>
                                        <p:tav tm="0">
                                          <p:val>
                                            <p:fltVal val="0"/>
                                          </p:val>
                                        </p:tav>
                                        <p:tav tm="100000">
                                          <p:val>
                                            <p:strVal val="#ppt_w"/>
                                          </p:val>
                                        </p:tav>
                                      </p:tavLst>
                                    </p:anim>
                                    <p:anim calcmode="lin" valueType="num">
                                      <p:cBhvr>
                                        <p:cTn id="23" dur="750" fill="hold"/>
                                        <p:tgtEl>
                                          <p:spTgt spid="7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 grpId="0" animBg="1" advAuto="0"/>
      <p:bldP spid="745" grpId="0" animBg="1" advAuto="0"/>
      <p:bldP spid="760" grpId="0" animBg="1" advAuto="0"/>
      <p:bldP spid="76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6423617" y="1381760"/>
            <a:ext cx="5321808" cy="4351338"/>
          </a:xfrm>
          <a:ln>
            <a:solidFill>
              <a:schemeClr val="tx1"/>
            </a:solidFill>
          </a:ln>
        </p:spPr>
        <p:txBody>
          <a:bodyPr/>
          <a:lstStyle/>
          <a:p>
            <a:pPr marL="0" indent="0">
              <a:buNone/>
            </a:pPr>
            <a:r>
              <a:rPr lang="en-US" sz="1600" u="sng" dirty="0" smtClean="0"/>
              <a:t>*</a:t>
            </a:r>
            <a:r>
              <a:rPr lang="en-US" sz="1600" b="1" i="1" u="sng" dirty="0" smtClean="0"/>
              <a:t>Short term plans </a:t>
            </a:r>
          </a:p>
          <a:p>
            <a:pPr marL="0" indent="0">
              <a:buNone/>
            </a:pPr>
            <a:r>
              <a:rPr lang="en-US" sz="1600" dirty="0" smtClean="0"/>
              <a:t>offered to support Covid 19 immediate concern (also great opportunity if you have a client that just wants to ‘try it out’- this is the time!</a:t>
            </a:r>
          </a:p>
          <a:p>
            <a:pPr marL="0" indent="0">
              <a:buNone/>
            </a:pPr>
            <a:r>
              <a:rPr lang="en-US" sz="1600" dirty="0" smtClean="0"/>
              <a:t>$11 pmpm- single</a:t>
            </a:r>
          </a:p>
          <a:p>
            <a:pPr marL="0" indent="0">
              <a:buNone/>
            </a:pPr>
            <a:r>
              <a:rPr lang="en-US" sz="1600" dirty="0" smtClean="0"/>
              <a:t>$16 pmpm- family</a:t>
            </a:r>
          </a:p>
          <a:p>
            <a:pPr marL="0" indent="0">
              <a:buNone/>
            </a:pPr>
            <a:r>
              <a:rPr lang="en-US" sz="1600" dirty="0" smtClean="0"/>
              <a:t>The higher rates account for the shorter timeframe and spike in utilization given the rush for Coronavirus related information requests and access to service</a:t>
            </a:r>
          </a:p>
          <a:p>
            <a:pPr marL="0" indent="0">
              <a:buNone/>
            </a:pPr>
            <a:endParaRPr lang="en-US" sz="1600" dirty="0" smtClean="0"/>
          </a:p>
          <a:p>
            <a:pPr marL="0" indent="0">
              <a:buNone/>
            </a:pPr>
            <a:r>
              <a:rPr lang="en-US" sz="1600" b="1" i="1" u="sng" dirty="0" smtClean="0"/>
              <a:t>*Optional Benefit plans (billed annually)</a:t>
            </a:r>
          </a:p>
          <a:p>
            <a:pPr marL="0" indent="0">
              <a:buNone/>
            </a:pPr>
            <a:r>
              <a:rPr lang="en-US" sz="1600" dirty="0" smtClean="0"/>
              <a:t>$30- single /$22 BC residents</a:t>
            </a:r>
          </a:p>
          <a:p>
            <a:pPr marL="0" indent="0">
              <a:buNone/>
            </a:pPr>
            <a:r>
              <a:rPr lang="en-US" sz="1600" dirty="0" smtClean="0"/>
              <a:t>$50- family/$35 BC residents</a:t>
            </a:r>
            <a:endParaRPr lang="en-US" sz="1600" dirty="0"/>
          </a:p>
        </p:txBody>
      </p:sp>
      <p:sp>
        <p:nvSpPr>
          <p:cNvPr id="2" name="Title 1"/>
          <p:cNvSpPr>
            <a:spLocks noGrp="1"/>
          </p:cNvSpPr>
          <p:nvPr>
            <p:ph type="title"/>
          </p:nvPr>
        </p:nvSpPr>
        <p:spPr/>
        <p:txBody>
          <a:bodyPr/>
          <a:lstStyle/>
          <a:p>
            <a:r>
              <a:rPr lang="en-US" dirty="0"/>
              <a:t>Referral </a:t>
            </a:r>
            <a:r>
              <a:rPr lang="en-US" dirty="0" smtClean="0"/>
              <a:t>Agreements: EQ Care-HUB</a:t>
            </a:r>
            <a:endParaRPr lang="en-US" dirty="0"/>
          </a:p>
        </p:txBody>
      </p:sp>
      <p:sp>
        <p:nvSpPr>
          <p:cNvPr id="4" name="Rectangle 2">
            <a:extLst>
              <a:ext uri="{FF2B5EF4-FFF2-40B4-BE49-F238E27FC236}">
                <a16:creationId xmlns="" xmlns:a16="http://schemas.microsoft.com/office/drawing/2014/main" id="{BE3BD2B7-F1B9-421D-A43F-1314DBF8DF94}"/>
              </a:ext>
            </a:extLst>
          </p:cNvPr>
          <p:cNvSpPr>
            <a:spLocks noChangeArrowheads="1"/>
          </p:cNvSpPr>
          <p:nvPr/>
        </p:nvSpPr>
        <p:spPr bwMode="auto">
          <a:xfrm>
            <a:off x="667110" y="3749813"/>
            <a:ext cx="544516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1400" b="0" i="0" u="none" strike="noStrike" cap="none" normalizeH="0" baseline="0" dirty="0">
                <a:ln>
                  <a:noFill/>
                </a:ln>
                <a:solidFill>
                  <a:schemeClr val="tx1"/>
                </a:solidFill>
                <a:effectLst/>
                <a:ea typeface="Calibri" panose="020F0502020204030204" pitchFamily="34" charset="0"/>
              </a:rPr>
              <a:t>These base PMPM rates apply to new business within the business-to-business model.</a:t>
            </a:r>
          </a:p>
          <a:p>
            <a:endParaRPr lang="en-US" altLang="en-US" sz="1400" dirty="0" smtClean="0"/>
          </a:p>
          <a:p>
            <a:r>
              <a:rPr lang="en-US" altLang="en-US" sz="1400" u="sng" dirty="0" smtClean="0"/>
              <a:t>Volume </a:t>
            </a:r>
            <a:r>
              <a:rPr lang="en-US" altLang="en-US" sz="1400" u="sng" dirty="0"/>
              <a:t>discounts also </a:t>
            </a:r>
            <a:r>
              <a:rPr lang="en-US" altLang="en-US" sz="1400" u="sng" dirty="0" smtClean="0"/>
              <a:t>apply:</a:t>
            </a:r>
          </a:p>
          <a:p>
            <a:r>
              <a:rPr lang="en-US" sz="1400" b="1" dirty="0" smtClean="0">
                <a:latin typeface="Calibri" panose="020F0502020204030204" pitchFamily="34" charset="0"/>
              </a:rPr>
              <a:t>Total </a:t>
            </a:r>
            <a:r>
              <a:rPr lang="en-US" sz="1400" b="1" dirty="0">
                <a:latin typeface="Calibri" panose="020F0502020204030204" pitchFamily="34" charset="0"/>
              </a:rPr>
              <a:t>number of HUB members	HUB Member Discount	</a:t>
            </a:r>
            <a:endParaRPr lang="en-US" sz="1400" dirty="0">
              <a:latin typeface="Calibri" panose="020F0502020204030204" pitchFamily="34" charset="0"/>
            </a:endParaRPr>
          </a:p>
          <a:p>
            <a:r>
              <a:rPr lang="en-US" sz="1400" dirty="0">
                <a:latin typeface="Calibri" panose="020F0502020204030204" pitchFamily="34" charset="0"/>
              </a:rPr>
              <a:t>Above 30,000		</a:t>
            </a:r>
            <a:r>
              <a:rPr lang="en-US" sz="1400" dirty="0" smtClean="0">
                <a:latin typeface="Calibri" panose="020F0502020204030204" pitchFamily="34" charset="0"/>
              </a:rPr>
              <a:t>5%</a:t>
            </a:r>
            <a:r>
              <a:rPr lang="en-US" sz="1400" dirty="0">
                <a:latin typeface="Calibri" panose="020F0502020204030204" pitchFamily="34" charset="0"/>
              </a:rPr>
              <a:t>		</a:t>
            </a:r>
          </a:p>
          <a:p>
            <a:r>
              <a:rPr lang="en-US" sz="1400" dirty="0">
                <a:latin typeface="Calibri" panose="020F0502020204030204" pitchFamily="34" charset="0"/>
              </a:rPr>
              <a:t>Above 150,000		</a:t>
            </a:r>
            <a:r>
              <a:rPr lang="en-US" sz="1400" dirty="0" smtClean="0">
                <a:latin typeface="Calibri" panose="020F0502020204030204" pitchFamily="34" charset="0"/>
              </a:rPr>
              <a:t>8%</a:t>
            </a:r>
            <a:endParaRPr lang="en-US" sz="1400" dirty="0"/>
          </a:p>
          <a:p>
            <a:pPr marL="0" marR="0" lvl="0" indent="0" algn="l" defTabSz="914400" rtl="0" eaLnBrk="0" fontAlgn="base" latinLnBrk="0" hangingPunct="0">
              <a:lnSpc>
                <a:spcPct val="100000"/>
              </a:lnSpc>
              <a:spcBef>
                <a:spcPct val="0"/>
              </a:spcBef>
              <a:spcAft>
                <a:spcPct val="0"/>
              </a:spcAft>
              <a:buClrTx/>
              <a:buSzTx/>
              <a:buFontTx/>
              <a:buNone/>
              <a:tabLst>
                <a:tab pos="292100" algn="l"/>
              </a:tabLst>
            </a:pPr>
            <a:endParaRPr lang="en-US" altLang="en-US" sz="1400" dirty="0"/>
          </a:p>
          <a:p>
            <a:pPr lvl="0"/>
            <a:r>
              <a:rPr lang="en-US" altLang="en-US" sz="1400" dirty="0" smtClean="0"/>
              <a:t>*</a:t>
            </a:r>
            <a:r>
              <a:rPr lang="en-US" altLang="en-US" sz="1400" dirty="0">
                <a:ea typeface="Calibri" panose="020F0502020204030204" pitchFamily="34" charset="0"/>
              </a:rPr>
              <a:t>If the threshold is met mid-billing cycle, this new rate will take into effect in the next billing cycle</a:t>
            </a:r>
            <a:r>
              <a:rPr lang="en-US" altLang="en-US" sz="1400" dirty="0" smtClean="0">
                <a:ea typeface="Calibri" panose="020F0502020204030204" pitchFamily="34" charset="0"/>
              </a:rPr>
              <a:t>.</a:t>
            </a:r>
            <a:endParaRPr kumimoji="0" lang="en-US" altLang="en-US" sz="1400" b="0" i="0" u="none" strike="noStrike" cap="none" normalizeH="0" baseline="0" dirty="0">
              <a:ln>
                <a:noFill/>
              </a:ln>
              <a:solidFill>
                <a:schemeClr val="tx1"/>
              </a:solidFill>
              <a:effectLst/>
            </a:endParaRPr>
          </a:p>
          <a:p>
            <a:r>
              <a:rPr lang="en-US" altLang="en-US" sz="1400" dirty="0"/>
              <a:t>*Includes 10% commission and </a:t>
            </a:r>
            <a:r>
              <a:rPr lang="en-US" altLang="en-US" sz="1400" dirty="0" smtClean="0"/>
              <a:t>HUB admin fee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image1.png">
            <a:extLst>
              <a:ext uri="{FF2B5EF4-FFF2-40B4-BE49-F238E27FC236}">
                <a16:creationId xmlns="" xmlns:a16="http://schemas.microsoft.com/office/drawing/2014/main" id="{8C9CAB59-54EE-4BAB-960A-44D21B43B5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40" y="1171276"/>
            <a:ext cx="4220878" cy="25785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 xmlns:a16="http://schemas.microsoft.com/office/drawing/2014/main" id="{A840F00A-C507-417D-8339-EEDA2A912840}"/>
              </a:ext>
            </a:extLst>
          </p:cNvPr>
          <p:cNvSpPr>
            <a:spLocks noChangeArrowheads="1"/>
          </p:cNvSpPr>
          <p:nvPr/>
        </p:nvSpPr>
        <p:spPr bwMode="auto">
          <a:xfrm>
            <a:off x="667110" y="31613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t/>
            </a:r>
            <a:b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7386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EQ Care Telemedicine Trial</a:t>
            </a:r>
          </a:p>
        </p:txBody>
      </p:sp>
      <p:sp>
        <p:nvSpPr>
          <p:cNvPr id="5" name="Rectangle 3">
            <a:extLst>
              <a:ext uri="{FF2B5EF4-FFF2-40B4-BE49-F238E27FC236}">
                <a16:creationId xmlns="" xmlns:a16="http://schemas.microsoft.com/office/drawing/2014/main" id="{A840F00A-C507-417D-8339-EEDA2A912840}"/>
              </a:ext>
            </a:extLst>
          </p:cNvPr>
          <p:cNvSpPr>
            <a:spLocks noChangeArrowheads="1"/>
          </p:cNvSpPr>
          <p:nvPr/>
        </p:nvSpPr>
        <p:spPr bwMode="auto">
          <a:xfrm>
            <a:off x="667110" y="316131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t/>
            </a:r>
            <a:br>
              <a:rPr kumimoji="0" lang="en-US"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 xmlns:a16="http://schemas.microsoft.com/office/drawing/2014/main" id="{7648BB63-9FAC-42BB-B37B-7441AFFFD760}"/>
              </a:ext>
            </a:extLst>
          </p:cNvPr>
          <p:cNvSpPr/>
          <p:nvPr/>
        </p:nvSpPr>
        <p:spPr>
          <a:xfrm>
            <a:off x="1620465" y="1963736"/>
            <a:ext cx="8261242" cy="3847207"/>
          </a:xfrm>
          <a:prstGeom prst="rect">
            <a:avLst/>
          </a:prstGeom>
          <a:ln>
            <a:solidFill>
              <a:schemeClr val="tx1"/>
            </a:solidFill>
          </a:ln>
        </p:spPr>
        <p:txBody>
          <a:bodyPr wrap="square">
            <a:spAutoFit/>
          </a:bodyPr>
          <a:lstStyle/>
          <a:p>
            <a:r>
              <a:rPr lang="en-US" dirty="0">
                <a:latin typeface="Calibri" panose="020F0502020204030204" pitchFamily="34" charset="0"/>
              </a:rPr>
              <a:t>	</a:t>
            </a:r>
          </a:p>
          <a:p>
            <a:pPr algn="ctr"/>
            <a:r>
              <a:rPr lang="en-US" altLang="en-US" dirty="0">
                <a:latin typeface="Arial" panose="020B0604020202020204" pitchFamily="34" charset="0"/>
                <a:ea typeface="Calibri" panose="020F0502020204030204" pitchFamily="34" charset="0"/>
              </a:rPr>
              <a:t>For </a:t>
            </a:r>
            <a:r>
              <a:rPr lang="en-US" altLang="en-US" dirty="0" smtClean="0">
                <a:latin typeface="Arial" panose="020B0604020202020204" pitchFamily="34" charset="0"/>
                <a:ea typeface="Calibri" panose="020F0502020204030204" pitchFamily="34" charset="0"/>
              </a:rPr>
              <a:t>all HUB </a:t>
            </a:r>
            <a:r>
              <a:rPr lang="en-US" altLang="en-US" dirty="0">
                <a:latin typeface="Arial" panose="020B0604020202020204" pitchFamily="34" charset="0"/>
                <a:ea typeface="Calibri" panose="020F0502020204030204" pitchFamily="34" charset="0"/>
              </a:rPr>
              <a:t>Advisors, licensed service teams and families- for 3 </a:t>
            </a:r>
            <a:r>
              <a:rPr lang="en-US" altLang="en-US" dirty="0" smtClean="0">
                <a:latin typeface="Arial" panose="020B0604020202020204" pitchFamily="34" charset="0"/>
                <a:ea typeface="Calibri" panose="020F0502020204030204" pitchFamily="34" charset="0"/>
              </a:rPr>
              <a:t>months</a:t>
            </a:r>
          </a:p>
          <a:p>
            <a:pPr algn="ctr"/>
            <a:endParaRPr lang="en-US" altLang="en-US" dirty="0">
              <a:latin typeface="Arial" panose="020B0604020202020204" pitchFamily="34" charset="0"/>
              <a:ea typeface="Calibri" panose="020F0502020204030204" pitchFamily="34" charset="0"/>
            </a:endParaRPr>
          </a:p>
          <a:p>
            <a:pPr algn="ctr"/>
            <a:r>
              <a:rPr lang="en-US" altLang="en-US" dirty="0" smtClean="0">
                <a:latin typeface="Arial" panose="020B0604020202020204" pitchFamily="34" charset="0"/>
                <a:ea typeface="Calibri" panose="020F0502020204030204" pitchFamily="34" charset="0"/>
              </a:rPr>
              <a:t>EQ will need to know the following:</a:t>
            </a:r>
          </a:p>
          <a:p>
            <a:pPr algn="ctr"/>
            <a:endParaRPr lang="en-US" altLang="en-US" dirty="0" smtClean="0">
              <a:latin typeface="Arial" panose="020B0604020202020204" pitchFamily="34" charset="0"/>
              <a:ea typeface="Calibri" panose="020F0502020204030204" pitchFamily="34" charset="0"/>
            </a:endParaRPr>
          </a:p>
          <a:p>
            <a:pPr marL="457200" indent="-457200">
              <a:buFont typeface="Arial" panose="020B0604020202020204" pitchFamily="34" charset="0"/>
              <a:buChar char="•"/>
            </a:pPr>
            <a:r>
              <a:rPr lang="en-US" altLang="en-US" dirty="0" smtClean="0">
                <a:latin typeface="Arial" panose="020B0604020202020204" pitchFamily="34" charset="0"/>
                <a:ea typeface="Calibri" panose="020F0502020204030204" pitchFamily="34" charset="0"/>
              </a:rPr>
              <a:t>Full name</a:t>
            </a:r>
          </a:p>
          <a:p>
            <a:pPr marL="457200" indent="-457200">
              <a:buFont typeface="Arial" panose="020B0604020202020204" pitchFamily="34" charset="0"/>
              <a:buChar char="•"/>
            </a:pPr>
            <a:r>
              <a:rPr lang="en-US" altLang="en-US" dirty="0" smtClean="0">
                <a:latin typeface="Arial" panose="020B0604020202020204" pitchFamily="34" charset="0"/>
                <a:ea typeface="Calibri" panose="020F0502020204030204" pitchFamily="34" charset="0"/>
              </a:rPr>
              <a:t>Unique identifier (employee number)</a:t>
            </a:r>
          </a:p>
          <a:p>
            <a:pPr marL="457200" indent="-457200">
              <a:buFont typeface="Arial" panose="020B0604020202020204" pitchFamily="34" charset="0"/>
              <a:buChar char="•"/>
            </a:pPr>
            <a:r>
              <a:rPr lang="en-US" altLang="en-US" dirty="0" smtClean="0">
                <a:latin typeface="Arial" panose="020B0604020202020204" pitchFamily="34" charset="0"/>
                <a:ea typeface="Calibri" panose="020F0502020204030204" pitchFamily="34" charset="0"/>
              </a:rPr>
              <a:t>Single or family plan</a:t>
            </a:r>
          </a:p>
          <a:p>
            <a:pPr marL="457200" indent="-457200">
              <a:buFont typeface="Arial" panose="020B0604020202020204" pitchFamily="34" charset="0"/>
              <a:buChar char="•"/>
            </a:pPr>
            <a:r>
              <a:rPr lang="en-US" altLang="en-US" dirty="0" smtClean="0">
                <a:latin typeface="Arial" panose="020B0604020202020204" pitchFamily="34" charset="0"/>
                <a:ea typeface="Calibri" panose="020F0502020204030204" pitchFamily="34" charset="0"/>
              </a:rPr>
              <a:t>Province</a:t>
            </a:r>
          </a:p>
          <a:p>
            <a:pPr algn="ctr"/>
            <a:endParaRPr lang="en-US" altLang="en-US" sz="2800" dirty="0">
              <a:latin typeface="Arial" panose="020B0604020202020204" pitchFamily="34" charset="0"/>
              <a:ea typeface="Calibri" panose="020F0502020204030204" pitchFamily="34" charset="0"/>
            </a:endParaRPr>
          </a:p>
          <a:p>
            <a:pPr algn="ctr"/>
            <a:r>
              <a:rPr lang="en-US" dirty="0">
                <a:latin typeface="Calibri" panose="020F0502020204030204" pitchFamily="34" charset="0"/>
              </a:rPr>
              <a:t>	</a:t>
            </a:r>
            <a:r>
              <a:rPr lang="en-US" dirty="0">
                <a:latin typeface="Calibri" panose="020F0502020204030204" pitchFamily="34" charset="0"/>
              </a:rPr>
              <a:t>I</a:t>
            </a:r>
            <a:r>
              <a:rPr lang="en-US" dirty="0" smtClean="0">
                <a:latin typeface="Calibri" panose="020F0502020204030204" pitchFamily="34" charset="0"/>
              </a:rPr>
              <a:t>f you are interested, please send your information (noted above) to </a:t>
            </a:r>
            <a:r>
              <a:rPr lang="en-US" dirty="0" smtClean="0">
                <a:latin typeface="Calibri" panose="020F0502020204030204" pitchFamily="34" charset="0"/>
                <a:hlinkClick r:id="rId3"/>
              </a:rPr>
              <a:t>marylou.macdonald@hubinternational.com</a:t>
            </a:r>
            <a:r>
              <a:rPr lang="en-US" dirty="0" smtClean="0">
                <a:latin typeface="Calibri" panose="020F0502020204030204" pitchFamily="34" charset="0"/>
              </a:rPr>
              <a:t>. </a:t>
            </a:r>
          </a:p>
          <a:p>
            <a:pPr algn="ctr"/>
            <a:r>
              <a:rPr lang="en-US" dirty="0" smtClean="0">
                <a:latin typeface="Calibri" panose="020F0502020204030204" pitchFamily="34" charset="0"/>
              </a:rPr>
              <a:t>*We will be looking for your feedback on the service at some point as well. </a:t>
            </a:r>
            <a:endParaRPr lang="en-US" sz="2400" dirty="0">
              <a:latin typeface="Calibri" panose="020F0502020204030204" pitchFamily="34" charset="0"/>
            </a:endParaRPr>
          </a:p>
        </p:txBody>
      </p:sp>
    </p:spTree>
    <p:extLst>
      <p:ext uri="{BB962C8B-B14F-4D97-AF65-F5344CB8AC3E}">
        <p14:creationId xmlns:p14="http://schemas.microsoft.com/office/powerpoint/2010/main" val="68380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gradFill>
            <a:gsLst>
              <a:gs pos="49000">
                <a:srgbClr val="263746"/>
              </a:gs>
              <a:gs pos="100000">
                <a:srgbClr val="1F21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72819" y="3243290"/>
            <a:ext cx="8830400" cy="1446550"/>
          </a:xfrm>
          <a:prstGeom prst="rect">
            <a:avLst/>
          </a:prstGeom>
          <a:noFill/>
        </p:spPr>
        <p:txBody>
          <a:bodyPr wrap="square" rtlCol="0">
            <a:spAutoFit/>
          </a:bodyPr>
          <a:lstStyle/>
          <a:p>
            <a:r>
              <a:rPr lang="en-US" sz="4400" b="1" dirty="0">
                <a:solidFill>
                  <a:schemeClr val="bg1"/>
                </a:solidFill>
                <a:latin typeface="Helvetica" charset="0"/>
                <a:ea typeface="Helvetica" charset="0"/>
                <a:cs typeface="Helvetica" charset="0"/>
              </a:rPr>
              <a:t>Mental Health</a:t>
            </a:r>
          </a:p>
          <a:p>
            <a:r>
              <a:rPr lang="en-US" sz="4400" b="1" dirty="0">
                <a:solidFill>
                  <a:schemeClr val="accent1"/>
                </a:solidFill>
                <a:latin typeface="Helvetica" charset="0"/>
                <a:ea typeface="Helvetica" charset="0"/>
                <a:cs typeface="Helvetica" charset="0"/>
              </a:rPr>
              <a:t>Homewood Health- EFAP</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01274" y="-1219174"/>
            <a:ext cx="1217460" cy="757088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135377" y="1137490"/>
            <a:ext cx="1217460" cy="2857563"/>
          </a:xfrm>
          <a:prstGeom prst="rect">
            <a:avLst/>
          </a:prstGeom>
        </p:spPr>
      </p:pic>
    </p:spTree>
    <p:extLst>
      <p:ext uri="{BB962C8B-B14F-4D97-AF65-F5344CB8AC3E}">
        <p14:creationId xmlns:p14="http://schemas.microsoft.com/office/powerpoint/2010/main" val="595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4" name="TextBox 3"/>
          <p:cNvSpPr txBox="1"/>
          <p:nvPr/>
        </p:nvSpPr>
        <p:spPr>
          <a:xfrm>
            <a:off x="0" y="4234"/>
            <a:ext cx="12192000" cy="461665"/>
          </a:xfrm>
          <a:prstGeom prst="rect">
            <a:avLst/>
          </a:prstGeom>
          <a:solidFill>
            <a:schemeClr val="bg1"/>
          </a:solidFill>
        </p:spPr>
        <p:txBody>
          <a:bodyPr wrap="square" rtlCol="0">
            <a:spAutoFit/>
          </a:bodyPr>
          <a:lstStyle/>
          <a:p>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259" y="2332117"/>
            <a:ext cx="5231476" cy="607541"/>
          </a:xfrm>
          <a:prstGeom prst="rect">
            <a:avLst/>
          </a:prstGeom>
        </p:spPr>
      </p:pic>
      <p:pic>
        <p:nvPicPr>
          <p:cNvPr id="1026" name="Picture 2" descr="HUB Intern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3" y="4233"/>
            <a:ext cx="2172824" cy="6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254" y="1327376"/>
            <a:ext cx="5231476" cy="607541"/>
          </a:xfrm>
          <a:prstGeom prst="rect">
            <a:avLst/>
          </a:prstGeom>
        </p:spPr>
      </p:pic>
      <p:sp>
        <p:nvSpPr>
          <p:cNvPr id="4" name="Title 3"/>
          <p:cNvSpPr>
            <a:spLocks noGrp="1"/>
          </p:cNvSpPr>
          <p:nvPr>
            <p:ph type="ctrTitle"/>
          </p:nvPr>
        </p:nvSpPr>
        <p:spPr>
          <a:xfrm>
            <a:off x="1382643" y="2886974"/>
            <a:ext cx="9280939" cy="1179979"/>
          </a:xfrm>
        </p:spPr>
        <p:txBody>
          <a:bodyPr/>
          <a:lstStyle/>
          <a:p>
            <a:pPr algn="ctr"/>
            <a:r>
              <a:rPr lang="en-US" sz="3600" dirty="0">
                <a:solidFill>
                  <a:schemeClr val="accent1"/>
                </a:solidFill>
              </a:rPr>
              <a:t>Why Partner With Homewood?</a:t>
            </a:r>
          </a:p>
        </p:txBody>
      </p:sp>
    </p:spTree>
    <p:extLst>
      <p:ext uri="{BB962C8B-B14F-4D97-AF65-F5344CB8AC3E}">
        <p14:creationId xmlns:p14="http://schemas.microsoft.com/office/powerpoint/2010/main" val="74360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530"/>
            <a:ext cx="11274457" cy="6858000"/>
          </a:xfrm>
          <a:prstGeom prst="rect">
            <a:avLst/>
          </a:prstGeom>
        </p:spPr>
      </p:pic>
    </p:spTree>
    <p:extLst>
      <p:ext uri="{BB962C8B-B14F-4D97-AF65-F5344CB8AC3E}">
        <p14:creationId xmlns:p14="http://schemas.microsoft.com/office/powerpoint/2010/main" val="309566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536" y="1595718"/>
            <a:ext cx="10894463" cy="4368477"/>
          </a:xfrm>
        </p:spPr>
        <p:txBody>
          <a:bodyPr/>
          <a:lstStyle/>
          <a:p>
            <a:endParaRPr lang="en-US"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 xmlns:a16="http://schemas.microsoft.com/office/drawing/2014/main" id="{39186650-6190-4031-B0EE-5FA57995C161}"/>
              </a:ext>
            </a:extLst>
          </p:cNvPr>
          <p:cNvPicPr>
            <a:picLocks noChangeAspect="1"/>
          </p:cNvPicPr>
          <p:nvPr/>
        </p:nvPicPr>
        <p:blipFill>
          <a:blip r:embed="rId3"/>
          <a:stretch>
            <a:fillRect/>
          </a:stretch>
        </p:blipFill>
        <p:spPr>
          <a:xfrm>
            <a:off x="506993" y="279156"/>
            <a:ext cx="10375430" cy="6578844"/>
          </a:xfrm>
          <a:prstGeom prst="rect">
            <a:avLst/>
          </a:prstGeom>
        </p:spPr>
      </p:pic>
    </p:spTree>
    <p:extLst>
      <p:ext uri="{BB962C8B-B14F-4D97-AF65-F5344CB8AC3E}">
        <p14:creationId xmlns:p14="http://schemas.microsoft.com/office/powerpoint/2010/main" val="257927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78400" cy="1371600"/>
          </a:xfrm>
          <a:prstGeom prst="rect">
            <a:avLst/>
          </a:prstGeom>
        </p:spPr>
        <p:txBody>
          <a:bodyPr spcFirstLastPara="1" vert="horz" wrap="square" lIns="121900" tIns="121900" rIns="121900" bIns="121900" rtlCol="0" anchor="ctr" anchorCtr="0">
            <a:noAutofit/>
          </a:bodyPr>
          <a:lstStyle/>
          <a:p>
            <a:r>
              <a:rPr lang="en" dirty="0">
                <a:solidFill>
                  <a:schemeClr val="accent1"/>
                </a:solidFill>
              </a:rPr>
              <a:t>HUB Plans</a:t>
            </a:r>
            <a:endParaRPr dirty="0">
              <a:solidFill>
                <a:schemeClr val="accent1"/>
              </a:solidFill>
            </a:endParaRP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20</a:t>
            </a:fld>
            <a:endParaRPr/>
          </a:p>
        </p:txBody>
      </p:sp>
      <p:sp>
        <p:nvSpPr>
          <p:cNvPr id="4" name="Text Placeholder 3"/>
          <p:cNvSpPr>
            <a:spLocks noGrp="1"/>
          </p:cNvSpPr>
          <p:nvPr>
            <p:ph type="body" idx="1"/>
          </p:nvPr>
        </p:nvSpPr>
        <p:spPr>
          <a:xfrm>
            <a:off x="662520" y="2309672"/>
            <a:ext cx="3702157" cy="2423251"/>
          </a:xfrm>
          <a:solidFill>
            <a:schemeClr val="accent1">
              <a:lumMod val="60000"/>
              <a:lumOff val="40000"/>
            </a:schemeClr>
          </a:solidFill>
          <a:ln>
            <a:solidFill>
              <a:schemeClr val="tx1"/>
            </a:solidFill>
          </a:ln>
        </p:spPr>
        <p:txBody>
          <a:bodyPr/>
          <a:lstStyle/>
          <a:p>
            <a:pPr marL="67732" indent="0" algn="ctr">
              <a:buNone/>
            </a:pPr>
            <a:r>
              <a:rPr lang="en-US" b="1" dirty="0"/>
              <a:t>Digital E@P</a:t>
            </a:r>
          </a:p>
          <a:p>
            <a:pPr marL="67732" indent="0">
              <a:buNone/>
            </a:pPr>
            <a:r>
              <a:rPr lang="en-US" sz="2000" b="1" dirty="0"/>
              <a:t>Meets the needs of today’s employee</a:t>
            </a:r>
          </a:p>
          <a:p>
            <a:pPr marL="67732" indent="0">
              <a:buNone/>
            </a:pPr>
            <a:r>
              <a:rPr lang="en-US" sz="2000" b="1" dirty="0"/>
              <a:t>Low Cost, High Perceived Value</a:t>
            </a:r>
          </a:p>
          <a:p>
            <a:pPr marL="67732" indent="0">
              <a:buNone/>
            </a:pPr>
            <a:endParaRPr lang="en-US" sz="2000" b="1" dirty="0"/>
          </a:p>
          <a:p>
            <a:pPr marL="67732" indent="0" algn="ctr">
              <a:buNone/>
            </a:pPr>
            <a:r>
              <a:rPr lang="en-US" sz="2000" b="1" dirty="0"/>
              <a:t>$.</a:t>
            </a:r>
            <a:r>
              <a:rPr lang="en-US" sz="2000" b="1" dirty="0" smtClean="0"/>
              <a:t>58 pmpm</a:t>
            </a:r>
            <a:endParaRPr lang="en-US" sz="2000" b="1" dirty="0"/>
          </a:p>
          <a:p>
            <a:pPr marL="67732" indent="0" algn="ctr">
              <a:buNone/>
            </a:pPr>
            <a:r>
              <a:rPr lang="en-US" sz="2000" b="1" dirty="0" smtClean="0"/>
              <a:t>$6.96 </a:t>
            </a:r>
            <a:r>
              <a:rPr lang="en-US" sz="2000" b="1" dirty="0"/>
              <a:t>per year</a:t>
            </a:r>
          </a:p>
        </p:txBody>
      </p:sp>
      <p:sp>
        <p:nvSpPr>
          <p:cNvPr id="19" name="Text Placeholder 3"/>
          <p:cNvSpPr txBox="1">
            <a:spLocks/>
          </p:cNvSpPr>
          <p:nvPr/>
        </p:nvSpPr>
        <p:spPr>
          <a:xfrm>
            <a:off x="4364678" y="2309672"/>
            <a:ext cx="3702157" cy="2423251"/>
          </a:xfrm>
          <a:prstGeom prst="rect">
            <a:avLst/>
          </a:prstGeom>
          <a:solidFill>
            <a:schemeClr val="accent1">
              <a:lumMod val="40000"/>
              <a:lumOff val="60000"/>
            </a:schemeClr>
          </a:solidFill>
          <a:ln>
            <a:solidFill>
              <a:schemeClr val="tx1"/>
            </a:solid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1pPr>
            <a:lvl2pPr marL="914400" marR="0" lvl="1"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2pPr>
            <a:lvl3pPr marL="1371600" marR="0" lvl="2"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3pPr>
            <a:lvl4pPr marL="1828800" marR="0" lvl="3"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4pPr>
            <a:lvl5pPr marL="2286000" marR="0" lvl="4"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5pPr>
            <a:lvl6pPr marL="2743200" marR="0" lvl="5"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6pPr>
            <a:lvl7pPr marL="3200400" marR="0" lvl="6"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7pPr>
            <a:lvl8pPr marL="3657600" marR="0" lvl="7"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8pPr>
            <a:lvl9pPr marL="4114800" marR="0" lvl="8"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9pPr>
          </a:lstStyle>
          <a:p>
            <a:pPr marL="67732" indent="0" algn="ctr">
              <a:buNone/>
            </a:pPr>
            <a:r>
              <a:rPr lang="en-US" sz="3733" b="1" dirty="0"/>
              <a:t>Classic EAP</a:t>
            </a:r>
            <a:endParaRPr lang="en-US" sz="1400" b="1" dirty="0"/>
          </a:p>
          <a:p>
            <a:pPr marL="67732" indent="0">
              <a:buNone/>
            </a:pPr>
            <a:r>
              <a:rPr lang="en-US" sz="2000" b="1" dirty="0"/>
              <a:t>Everything you need /competitive price</a:t>
            </a:r>
          </a:p>
          <a:p>
            <a:pPr marL="67732" indent="0">
              <a:buNone/>
            </a:pPr>
            <a:r>
              <a:rPr lang="en-US" sz="2000" b="1" dirty="0"/>
              <a:t>RFP Friendly</a:t>
            </a:r>
          </a:p>
          <a:p>
            <a:pPr marL="67732" indent="0">
              <a:buNone/>
            </a:pPr>
            <a:endParaRPr lang="en-US" sz="2000" b="1" dirty="0"/>
          </a:p>
          <a:p>
            <a:pPr marL="67732" indent="0" algn="ctr">
              <a:buNone/>
            </a:pPr>
            <a:endParaRPr lang="en-US" sz="2000" b="1" dirty="0"/>
          </a:p>
          <a:p>
            <a:pPr marL="67732" indent="0" algn="ctr">
              <a:buNone/>
            </a:pPr>
            <a:r>
              <a:rPr lang="en-US" sz="2000" b="1" dirty="0"/>
              <a:t>$</a:t>
            </a:r>
            <a:r>
              <a:rPr lang="en-US" sz="2000" b="1" dirty="0" smtClean="0"/>
              <a:t>2.53 pmpm</a:t>
            </a:r>
            <a:endParaRPr lang="en-US" sz="2000" b="1" dirty="0"/>
          </a:p>
          <a:p>
            <a:pPr marL="67732" indent="0" algn="ctr">
              <a:buNone/>
            </a:pPr>
            <a:r>
              <a:rPr lang="en-US" sz="2000" b="1" dirty="0" smtClean="0"/>
              <a:t>$30.36 </a:t>
            </a:r>
            <a:r>
              <a:rPr lang="en-US" sz="2000" b="1" dirty="0"/>
              <a:t>per year</a:t>
            </a:r>
          </a:p>
          <a:p>
            <a:pPr marL="67732" indent="0">
              <a:buNone/>
            </a:pPr>
            <a:endParaRPr lang="en-US" sz="1400" b="1" dirty="0"/>
          </a:p>
          <a:p>
            <a:pPr marL="67732" indent="0">
              <a:buNone/>
            </a:pPr>
            <a:endParaRPr lang="en-US" sz="1400" b="1" dirty="0"/>
          </a:p>
          <a:p>
            <a:pPr marL="67732" indent="0" algn="ctr">
              <a:buNone/>
            </a:pPr>
            <a:endParaRPr lang="en-US" sz="3733" b="1" dirty="0"/>
          </a:p>
        </p:txBody>
      </p:sp>
      <p:sp>
        <p:nvSpPr>
          <p:cNvPr id="20" name="Text Placeholder 3"/>
          <p:cNvSpPr txBox="1">
            <a:spLocks/>
          </p:cNvSpPr>
          <p:nvPr/>
        </p:nvSpPr>
        <p:spPr>
          <a:xfrm>
            <a:off x="8066835" y="2309672"/>
            <a:ext cx="3702157" cy="2423251"/>
          </a:xfrm>
          <a:prstGeom prst="rect">
            <a:avLst/>
          </a:prstGeom>
          <a:solidFill>
            <a:schemeClr val="accent1">
              <a:lumMod val="20000"/>
              <a:lumOff val="80000"/>
            </a:schemeClr>
          </a:solidFill>
          <a:ln>
            <a:solidFill>
              <a:schemeClr val="tx1"/>
            </a:solid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1pPr>
            <a:lvl2pPr marL="914400" marR="0" lvl="1"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2pPr>
            <a:lvl3pPr marL="1371600" marR="0" lvl="2"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3pPr>
            <a:lvl4pPr marL="1828800" marR="0" lvl="3"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4pPr>
            <a:lvl5pPr marL="2286000" marR="0" lvl="4"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5pPr>
            <a:lvl6pPr marL="2743200" marR="0" lvl="5"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6pPr>
            <a:lvl7pPr marL="3200400" marR="0" lvl="6"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7pPr>
            <a:lvl8pPr marL="3657600" marR="0" lvl="7"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8pPr>
            <a:lvl9pPr marL="4114800" marR="0" lvl="8" indent="-406400" algn="l" rtl="0">
              <a:lnSpc>
                <a:spcPct val="100000"/>
              </a:lnSpc>
              <a:spcBef>
                <a:spcPts val="0"/>
              </a:spcBef>
              <a:spcAft>
                <a:spcPts val="0"/>
              </a:spcAft>
              <a:buClr>
                <a:srgbClr val="114454"/>
              </a:buClr>
              <a:buSzPts val="2800"/>
              <a:buFont typeface="Nixie One"/>
              <a:buChar char="■"/>
              <a:defRPr sz="2800" b="0" i="0" u="none" strike="noStrike" cap="none">
                <a:solidFill>
                  <a:srgbClr val="114454"/>
                </a:solidFill>
                <a:latin typeface="Nixie One"/>
                <a:ea typeface="Nixie One"/>
                <a:cs typeface="Nixie One"/>
                <a:sym typeface="Nixie One"/>
              </a:defRPr>
            </a:lvl9pPr>
          </a:lstStyle>
          <a:p>
            <a:pPr marL="67732" indent="0" algn="ctr">
              <a:buNone/>
            </a:pPr>
            <a:r>
              <a:rPr lang="en-US" sz="3733" b="1" dirty="0"/>
              <a:t>HUB Enrich</a:t>
            </a:r>
          </a:p>
          <a:p>
            <a:pPr marL="67732" indent="0">
              <a:spcBef>
                <a:spcPts val="0"/>
              </a:spcBef>
              <a:buClr>
                <a:srgbClr val="000000"/>
              </a:buClr>
              <a:buSzTx/>
              <a:buNone/>
            </a:pPr>
            <a:r>
              <a:rPr lang="en-US" sz="2000" b="1" dirty="0">
                <a:solidFill>
                  <a:schemeClr val="accent1">
                    <a:lumMod val="50000"/>
                  </a:schemeClr>
                </a:solidFill>
                <a:latin typeface="Nixie One" panose="020B0604020202020204" charset="0"/>
                <a:cs typeface="Arial"/>
                <a:sym typeface="Arial"/>
              </a:rPr>
              <a:t>For employers who want a more robust mental health program:</a:t>
            </a:r>
          </a:p>
          <a:p>
            <a:pPr marL="67732" indent="0">
              <a:spcBef>
                <a:spcPts val="0"/>
              </a:spcBef>
              <a:buClr>
                <a:srgbClr val="000000"/>
              </a:buClr>
              <a:buSzTx/>
              <a:buNone/>
            </a:pPr>
            <a:r>
              <a:rPr lang="en-US" sz="2000" b="1" dirty="0">
                <a:solidFill>
                  <a:schemeClr val="accent1">
                    <a:lumMod val="50000"/>
                  </a:schemeClr>
                </a:solidFill>
                <a:latin typeface="Nixie One" panose="020B0604020202020204" charset="0"/>
                <a:cs typeface="Arial"/>
                <a:sym typeface="Arial"/>
              </a:rPr>
              <a:t>Prevention-focused/Higher Touch</a:t>
            </a:r>
          </a:p>
          <a:p>
            <a:pPr marL="67732" indent="0">
              <a:spcBef>
                <a:spcPts val="0"/>
              </a:spcBef>
              <a:buClr>
                <a:srgbClr val="000000"/>
              </a:buClr>
              <a:buSzTx/>
              <a:buNone/>
            </a:pPr>
            <a:endParaRPr lang="en-US" sz="2000" b="1" dirty="0">
              <a:solidFill>
                <a:schemeClr val="accent1">
                  <a:lumMod val="50000"/>
                </a:schemeClr>
              </a:solidFill>
              <a:latin typeface="Nixie One" panose="020B0604020202020204" charset="0"/>
              <a:cs typeface="Arial"/>
              <a:sym typeface="Arial"/>
            </a:endParaRPr>
          </a:p>
          <a:p>
            <a:pPr marL="67732" indent="0" algn="ctr">
              <a:spcBef>
                <a:spcPts val="0"/>
              </a:spcBef>
              <a:buClr>
                <a:srgbClr val="000000"/>
              </a:buClr>
              <a:buSzTx/>
              <a:buNone/>
            </a:pPr>
            <a:r>
              <a:rPr lang="en-US" sz="2000" b="1" dirty="0" smtClean="0">
                <a:solidFill>
                  <a:schemeClr val="accent1">
                    <a:lumMod val="50000"/>
                  </a:schemeClr>
                </a:solidFill>
                <a:latin typeface="Nixie One" panose="020B0604020202020204" charset="0"/>
                <a:cs typeface="Arial"/>
                <a:sym typeface="Arial"/>
              </a:rPr>
              <a:t>$7.23 pmpm</a:t>
            </a:r>
            <a:endParaRPr lang="en-US" sz="2000" b="1" dirty="0">
              <a:solidFill>
                <a:schemeClr val="accent1">
                  <a:lumMod val="50000"/>
                </a:schemeClr>
              </a:solidFill>
              <a:latin typeface="Nixie One" panose="020B0604020202020204" charset="0"/>
              <a:cs typeface="Arial"/>
              <a:sym typeface="Arial"/>
            </a:endParaRPr>
          </a:p>
          <a:p>
            <a:pPr marL="67732" indent="0" algn="ctr">
              <a:spcBef>
                <a:spcPts val="0"/>
              </a:spcBef>
              <a:buClr>
                <a:srgbClr val="000000"/>
              </a:buClr>
              <a:buSzTx/>
              <a:buNone/>
            </a:pPr>
            <a:endParaRPr lang="en-US" sz="2000" b="1" dirty="0">
              <a:solidFill>
                <a:schemeClr val="accent1">
                  <a:lumMod val="50000"/>
                </a:schemeClr>
              </a:solidFill>
              <a:latin typeface="Nixie One" panose="020B0604020202020204" charset="0"/>
              <a:cs typeface="Arial"/>
              <a:sym typeface="Arial"/>
            </a:endParaRPr>
          </a:p>
          <a:p>
            <a:pPr marL="67732" indent="0" algn="ctr">
              <a:spcBef>
                <a:spcPts val="0"/>
              </a:spcBef>
              <a:buClr>
                <a:srgbClr val="000000"/>
              </a:buClr>
              <a:buSzTx/>
              <a:buNone/>
            </a:pPr>
            <a:r>
              <a:rPr lang="en-US" sz="2000" b="1" dirty="0" smtClean="0">
                <a:solidFill>
                  <a:schemeClr val="accent1">
                    <a:lumMod val="50000"/>
                  </a:schemeClr>
                </a:solidFill>
                <a:latin typeface="Nixie One" panose="020B0604020202020204" charset="0"/>
                <a:cs typeface="Arial"/>
                <a:sym typeface="Arial"/>
              </a:rPr>
              <a:t>$86.76 </a:t>
            </a:r>
            <a:r>
              <a:rPr lang="en-US" sz="2000" b="1" dirty="0">
                <a:solidFill>
                  <a:schemeClr val="accent1">
                    <a:lumMod val="50000"/>
                  </a:schemeClr>
                </a:solidFill>
                <a:latin typeface="Nixie One" panose="020B0604020202020204" charset="0"/>
                <a:cs typeface="Arial"/>
                <a:sym typeface="Arial"/>
              </a:rPr>
              <a:t>per year</a:t>
            </a:r>
          </a:p>
          <a:p>
            <a:pPr marL="67732" indent="0" algn="ctr">
              <a:buNone/>
            </a:pPr>
            <a:endParaRPr lang="en-US" sz="3733" b="1" i="1" dirty="0"/>
          </a:p>
        </p:txBody>
      </p:sp>
      <p:sp>
        <p:nvSpPr>
          <p:cNvPr id="2" name="TextBox 1"/>
          <p:cNvSpPr txBox="1"/>
          <p:nvPr/>
        </p:nvSpPr>
        <p:spPr>
          <a:xfrm>
            <a:off x="1147664" y="5823628"/>
            <a:ext cx="3044423" cy="584775"/>
          </a:xfrm>
          <a:prstGeom prst="rect">
            <a:avLst/>
          </a:prstGeom>
          <a:noFill/>
        </p:spPr>
        <p:txBody>
          <a:bodyPr wrap="none" rtlCol="0">
            <a:spAutoFit/>
          </a:bodyPr>
          <a:lstStyle/>
          <a:p>
            <a:r>
              <a:rPr lang="en-US" sz="1600" dirty="0" smtClean="0">
                <a:latin typeface="Helvetica" charset="0"/>
                <a:ea typeface="Helvetica" charset="0"/>
                <a:cs typeface="Helvetica" charset="0"/>
              </a:rPr>
              <a:t>*includes commission</a:t>
            </a:r>
          </a:p>
          <a:p>
            <a:r>
              <a:rPr lang="en-US" sz="1600" dirty="0" smtClean="0">
                <a:latin typeface="Helvetica" charset="0"/>
                <a:ea typeface="Helvetica" charset="0"/>
                <a:cs typeface="Helvetica" charset="0"/>
              </a:rPr>
              <a:t>*based on 8% pooled utilization</a:t>
            </a:r>
            <a:endParaRPr lang="en-US" sz="1600" dirty="0">
              <a:latin typeface="Helvetica" charset="0"/>
              <a:ea typeface="Helvetica" charset="0"/>
              <a:cs typeface="Helvetica" charset="0"/>
            </a:endParaRPr>
          </a:p>
        </p:txBody>
      </p:sp>
      <p:sp>
        <p:nvSpPr>
          <p:cNvPr id="15" name="TextBox 14"/>
          <p:cNvSpPr txBox="1"/>
          <p:nvPr/>
        </p:nvSpPr>
        <p:spPr>
          <a:xfrm>
            <a:off x="4835431" y="5803240"/>
            <a:ext cx="3044423" cy="584775"/>
          </a:xfrm>
          <a:prstGeom prst="rect">
            <a:avLst/>
          </a:prstGeom>
          <a:noFill/>
        </p:spPr>
        <p:txBody>
          <a:bodyPr wrap="none" rtlCol="0">
            <a:spAutoFit/>
          </a:bodyPr>
          <a:lstStyle/>
          <a:p>
            <a:r>
              <a:rPr lang="en-US" sz="1600" dirty="0" smtClean="0">
                <a:latin typeface="Helvetica" charset="0"/>
                <a:ea typeface="Helvetica" charset="0"/>
                <a:cs typeface="Helvetica" charset="0"/>
              </a:rPr>
              <a:t>*includes commission</a:t>
            </a:r>
          </a:p>
          <a:p>
            <a:r>
              <a:rPr lang="en-US" sz="1600" dirty="0" smtClean="0">
                <a:latin typeface="Helvetica" charset="0"/>
                <a:ea typeface="Helvetica" charset="0"/>
                <a:cs typeface="Helvetica" charset="0"/>
              </a:rPr>
              <a:t>*based on 8% pooled utilization</a:t>
            </a:r>
            <a:endParaRPr lang="en-US" sz="1600" dirty="0">
              <a:latin typeface="Helvetica" charset="0"/>
              <a:ea typeface="Helvetica" charset="0"/>
              <a:cs typeface="Helvetica" charset="0"/>
            </a:endParaRPr>
          </a:p>
        </p:txBody>
      </p:sp>
      <p:sp>
        <p:nvSpPr>
          <p:cNvPr id="16" name="TextBox 15"/>
          <p:cNvSpPr txBox="1"/>
          <p:nvPr/>
        </p:nvSpPr>
        <p:spPr>
          <a:xfrm>
            <a:off x="8505472" y="5917285"/>
            <a:ext cx="3158237" cy="584775"/>
          </a:xfrm>
          <a:prstGeom prst="rect">
            <a:avLst/>
          </a:prstGeom>
          <a:noFill/>
        </p:spPr>
        <p:txBody>
          <a:bodyPr wrap="none" rtlCol="0">
            <a:spAutoFit/>
          </a:bodyPr>
          <a:lstStyle/>
          <a:p>
            <a:r>
              <a:rPr lang="en-US" sz="1600" dirty="0" smtClean="0">
                <a:latin typeface="Helvetica" charset="0"/>
                <a:ea typeface="Helvetica" charset="0"/>
                <a:cs typeface="Helvetica" charset="0"/>
              </a:rPr>
              <a:t>*includes commission</a:t>
            </a:r>
          </a:p>
          <a:p>
            <a:r>
              <a:rPr lang="en-US" sz="1600" dirty="0" smtClean="0">
                <a:latin typeface="Helvetica" charset="0"/>
                <a:ea typeface="Helvetica" charset="0"/>
                <a:cs typeface="Helvetica" charset="0"/>
              </a:rPr>
              <a:t>*based on 12% pooled utilization</a:t>
            </a:r>
            <a:endParaRPr lang="en-US" sz="1600" dirty="0">
              <a:latin typeface="Helvetica" charset="0"/>
              <a:ea typeface="Helvetica" charset="0"/>
              <a:cs typeface="Helvetica" charset="0"/>
            </a:endParaRPr>
          </a:p>
        </p:txBody>
      </p:sp>
    </p:spTree>
    <p:extLst>
      <p:ext uri="{BB962C8B-B14F-4D97-AF65-F5344CB8AC3E}">
        <p14:creationId xmlns:p14="http://schemas.microsoft.com/office/powerpoint/2010/main" val="705853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49" y="2484734"/>
            <a:ext cx="5231476" cy="607541"/>
          </a:xfrm>
          <a:prstGeom prst="rect">
            <a:avLst/>
          </a:prstGeom>
        </p:spPr>
      </p:pic>
      <p:sp>
        <p:nvSpPr>
          <p:cNvPr id="3" name="Title 2"/>
          <p:cNvSpPr>
            <a:spLocks noGrp="1"/>
          </p:cNvSpPr>
          <p:nvPr>
            <p:ph type="ctrTitle"/>
          </p:nvPr>
        </p:nvSpPr>
        <p:spPr>
          <a:xfrm>
            <a:off x="3130836" y="3473596"/>
            <a:ext cx="5902227" cy="1183861"/>
          </a:xfrm>
        </p:spPr>
        <p:txBody>
          <a:bodyPr/>
          <a:lstStyle/>
          <a:p>
            <a:pPr algn="ctr"/>
            <a:r>
              <a:rPr lang="en-US" sz="8000" dirty="0">
                <a:solidFill>
                  <a:schemeClr val="accent1"/>
                </a:solidFill>
              </a:rPr>
              <a:t>e@p</a:t>
            </a:r>
            <a:r>
              <a:rPr lang="en-US" sz="3200" dirty="0">
                <a:solidFill>
                  <a:schemeClr val="accent1"/>
                </a:solidFill>
              </a:rPr>
              <a:t> </a:t>
            </a:r>
            <a:br>
              <a:rPr lang="en-US" sz="3200" dirty="0">
                <a:solidFill>
                  <a:schemeClr val="accent1"/>
                </a:solidFill>
              </a:rPr>
            </a:br>
            <a:r>
              <a:rPr lang="en-US" sz="3200" dirty="0">
                <a:solidFill>
                  <a:schemeClr val="accent1"/>
                </a:solidFill>
                <a:latin typeface="Nixie One" panose="020B0604020202020204" charset="0"/>
              </a:rPr>
              <a:t>The Virtual EAP</a:t>
            </a:r>
          </a:p>
        </p:txBody>
      </p:sp>
      <p:pic>
        <p:nvPicPr>
          <p:cNvPr id="2050" name="Picture 2" descr="Image result for bronze medal transparent png"/>
          <p:cNvPicPr>
            <a:picLocks noChangeAspect="1" noChangeArrowheads="1"/>
          </p:cNvPicPr>
          <p:nvPr/>
        </p:nvPicPr>
        <p:blipFill rotWithShape="1">
          <a:blip r:embed="rId4">
            <a:extLst>
              <a:ext uri="{28A0092B-C50C-407E-A947-70E740481C1C}">
                <a14:useLocalDpi xmlns:a14="http://schemas.microsoft.com/office/drawing/2010/main" val="0"/>
              </a:ext>
            </a:extLst>
          </a:blip>
          <a:srcRect l="61581"/>
          <a:stretch/>
        </p:blipFill>
        <p:spPr bwMode="auto">
          <a:xfrm rot="1638516">
            <a:off x="10136955" y="3842"/>
            <a:ext cx="2935964" cy="296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8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78400" cy="1371600"/>
          </a:xfrm>
          <a:prstGeom prst="rect">
            <a:avLst/>
          </a:prstGeom>
        </p:spPr>
        <p:txBody>
          <a:bodyPr spcFirstLastPara="1" vert="horz" wrap="square" lIns="121900" tIns="121900" rIns="121900" bIns="121900" rtlCol="0" anchor="ctr" anchorCtr="0">
            <a:noAutofit/>
          </a:bodyPr>
          <a:lstStyle/>
          <a:p>
            <a:r>
              <a:rPr lang="en" dirty="0">
                <a:solidFill>
                  <a:schemeClr val="accent1"/>
                </a:solidFill>
              </a:rPr>
              <a:t>Features and Benefits</a:t>
            </a:r>
            <a:endParaRPr dirty="0">
              <a:solidFill>
                <a:schemeClr val="accent1"/>
              </a:solidFill>
            </a:endParaRPr>
          </a:p>
        </p:txBody>
      </p:sp>
      <p:sp>
        <p:nvSpPr>
          <p:cNvPr id="161" name="Shape 161"/>
          <p:cNvSpPr txBox="1">
            <a:spLocks noGrp="1"/>
          </p:cNvSpPr>
          <p:nvPr>
            <p:ph type="body" idx="1"/>
          </p:nvPr>
        </p:nvSpPr>
        <p:spPr>
          <a:xfrm>
            <a:off x="1077427" y="2303359"/>
            <a:ext cx="5812471" cy="4211600"/>
          </a:xfrm>
          <a:prstGeom prst="rect">
            <a:avLst/>
          </a:prstGeom>
        </p:spPr>
        <p:txBody>
          <a:bodyPr spcFirstLastPara="1" vert="horz" wrap="square" lIns="121900" tIns="121900" rIns="121900" bIns="121900" rtlCol="0" anchor="t" anchorCtr="0">
            <a:noAutofit/>
          </a:bodyPr>
          <a:lstStyle/>
          <a:p>
            <a:pPr marL="474121" indent="-474121">
              <a:lnSpc>
                <a:spcPct val="114000"/>
              </a:lnSpc>
              <a:buBlip>
                <a:blip r:embed="rId3"/>
              </a:buBlip>
            </a:pPr>
            <a:r>
              <a:rPr lang="en-US" sz="1867" b="1" dirty="0">
                <a:solidFill>
                  <a:srgbClr val="7F7F7F"/>
                </a:solidFill>
                <a:latin typeface="Nixie One" panose="020B0604020202020204" charset="0"/>
              </a:rPr>
              <a:t>Digitally-based &amp; Self Directed</a:t>
            </a:r>
          </a:p>
          <a:p>
            <a:pPr marL="474121" indent="-474121">
              <a:lnSpc>
                <a:spcPct val="114000"/>
              </a:lnSpc>
              <a:buBlip>
                <a:blip r:embed="rId3"/>
              </a:buBlip>
            </a:pPr>
            <a:r>
              <a:rPr lang="en-US" sz="1867" b="1" dirty="0" err="1">
                <a:solidFill>
                  <a:srgbClr val="7F7F7F"/>
                </a:solidFill>
                <a:latin typeface="Nixie One" panose="020B0604020202020204" charset="0"/>
              </a:rPr>
              <a:t>i-Volve</a:t>
            </a:r>
            <a:r>
              <a:rPr lang="en-US" sz="1867" b="1" dirty="0">
                <a:solidFill>
                  <a:srgbClr val="7F7F7F"/>
                </a:solidFill>
                <a:latin typeface="Nixie One" panose="020B0604020202020204" charset="0"/>
              </a:rPr>
              <a:t> Online CBT</a:t>
            </a:r>
          </a:p>
          <a:p>
            <a:pPr marL="474121" indent="-474121">
              <a:lnSpc>
                <a:spcPct val="114000"/>
              </a:lnSpc>
              <a:buBlip>
                <a:blip r:embed="rId3"/>
              </a:buBlip>
            </a:pPr>
            <a:r>
              <a:rPr lang="en-CA" sz="1867" b="1" dirty="0">
                <a:solidFill>
                  <a:srgbClr val="7F7F7F"/>
                </a:solidFill>
                <a:latin typeface="Nixie One" panose="020B0604020202020204" charset="0"/>
              </a:rPr>
              <a:t>Homewood’s mobile app</a:t>
            </a:r>
          </a:p>
          <a:p>
            <a:pPr marL="474121" indent="-474121">
              <a:lnSpc>
                <a:spcPct val="114000"/>
              </a:lnSpc>
              <a:buBlip>
                <a:blip r:embed="rId3"/>
              </a:buBlip>
            </a:pPr>
            <a:r>
              <a:rPr lang="en-US" sz="1867" b="1" dirty="0">
                <a:solidFill>
                  <a:srgbClr val="7F7F7F"/>
                </a:solidFill>
                <a:latin typeface="Nixie One" panose="020B0604020202020204" charset="0"/>
              </a:rPr>
              <a:t>Homeweb.ca</a:t>
            </a:r>
          </a:p>
          <a:p>
            <a:pPr marL="474121" indent="-474121">
              <a:lnSpc>
                <a:spcPct val="114000"/>
              </a:lnSpc>
              <a:buBlip>
                <a:blip r:embed="rId3"/>
              </a:buBlip>
            </a:pPr>
            <a:r>
              <a:rPr lang="en-US" sz="1867" b="1" dirty="0">
                <a:solidFill>
                  <a:srgbClr val="7F7F7F"/>
                </a:solidFill>
                <a:latin typeface="Nixie One" panose="020B0604020202020204" charset="0"/>
              </a:rPr>
              <a:t>Crisis line and referral to community support for urgent needs</a:t>
            </a:r>
          </a:p>
          <a:p>
            <a:pPr marL="474121" indent="-474121">
              <a:lnSpc>
                <a:spcPct val="114000"/>
              </a:lnSpc>
              <a:buBlip>
                <a:blip r:embed="rId3"/>
              </a:buBlip>
            </a:pPr>
            <a:r>
              <a:rPr lang="en-US" sz="1867" b="1" dirty="0">
                <a:solidFill>
                  <a:srgbClr val="7F7F7F"/>
                </a:solidFill>
                <a:latin typeface="Nixie One" panose="020B0604020202020204" charset="0"/>
              </a:rPr>
              <a:t>Fully digital collateral</a:t>
            </a:r>
          </a:p>
          <a:p>
            <a:pPr marL="474121" indent="-474121">
              <a:lnSpc>
                <a:spcPct val="114000"/>
              </a:lnSpc>
              <a:buBlip>
                <a:blip r:embed="rId3"/>
              </a:buBlip>
            </a:pPr>
            <a:r>
              <a:rPr lang="en-US" sz="1867" b="1" dirty="0">
                <a:solidFill>
                  <a:srgbClr val="7F7F7F"/>
                </a:solidFill>
                <a:latin typeface="Nixie One" panose="020B0604020202020204" charset="0"/>
              </a:rPr>
              <a:t>Team-based, telephonic account support</a:t>
            </a: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22</a:t>
            </a:fld>
            <a:endParaRPr/>
          </a:p>
        </p:txBody>
      </p:sp>
      <p:sp>
        <p:nvSpPr>
          <p:cNvPr id="13" name="Shape 139"/>
          <p:cNvSpPr txBox="1">
            <a:spLocks/>
          </p:cNvSpPr>
          <p:nvPr/>
        </p:nvSpPr>
        <p:spPr>
          <a:xfrm>
            <a:off x="7219647" y="1962153"/>
            <a:ext cx="4778211" cy="360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None/>
            </a:pPr>
            <a:r>
              <a:rPr lang="en-US" sz="2400" b="1" u="sng" dirty="0">
                <a:solidFill>
                  <a:schemeClr val="accent1">
                    <a:lumMod val="50000"/>
                  </a:schemeClr>
                </a:solidFill>
              </a:rPr>
              <a:t>Value Propositions:</a:t>
            </a:r>
          </a:p>
          <a:p>
            <a:pPr marL="0" indent="0">
              <a:buNone/>
            </a:pPr>
            <a:endParaRPr lang="en-US" sz="2400" b="1" u="sng" dirty="0">
              <a:solidFill>
                <a:schemeClr val="accent1">
                  <a:lumMod val="50000"/>
                </a:schemeClr>
              </a:solidFill>
            </a:endParaRPr>
          </a:p>
          <a:p>
            <a:pPr marL="380990" indent="-380990"/>
            <a:r>
              <a:rPr lang="en-US" sz="2133" dirty="0">
                <a:solidFill>
                  <a:schemeClr val="accent1">
                    <a:lumMod val="50000"/>
                  </a:schemeClr>
                </a:solidFill>
              </a:rPr>
              <a:t>Focused on providing a range of services and access points that are familiar and comfortable to digital users</a:t>
            </a:r>
          </a:p>
          <a:p>
            <a:pPr marL="380990" indent="-380990"/>
            <a:r>
              <a:rPr lang="en-US" sz="2133" dirty="0">
                <a:solidFill>
                  <a:schemeClr val="accent1">
                    <a:lumMod val="50000"/>
                  </a:schemeClr>
                </a:solidFill>
              </a:rPr>
              <a:t>No unnecessary bells and whistles</a:t>
            </a:r>
          </a:p>
          <a:p>
            <a:pPr marL="380990" indent="-380990"/>
            <a:r>
              <a:rPr lang="en-US" sz="2133" dirty="0">
                <a:solidFill>
                  <a:schemeClr val="accent1">
                    <a:lumMod val="50000"/>
                  </a:schemeClr>
                </a:solidFill>
              </a:rPr>
              <a:t>Cost effective, budget conscious</a:t>
            </a:r>
          </a:p>
          <a:p>
            <a:pPr marL="380990" indent="-380990"/>
            <a:r>
              <a:rPr lang="en-US" sz="2133" dirty="0">
                <a:solidFill>
                  <a:schemeClr val="accent1">
                    <a:lumMod val="50000"/>
                  </a:schemeClr>
                </a:solidFill>
              </a:rPr>
              <a:t>Based on 8% annualized pooled utilization</a:t>
            </a:r>
          </a:p>
          <a:p>
            <a:pPr marL="0" indent="0">
              <a:buNone/>
            </a:pPr>
            <a:endParaRPr lang="en-US" sz="2400" dirty="0">
              <a:solidFill>
                <a:schemeClr val="accent1">
                  <a:lumMod val="50000"/>
                </a:schemeClr>
              </a:solidFill>
            </a:endParaRPr>
          </a:p>
        </p:txBody>
      </p:sp>
      <p:sp>
        <p:nvSpPr>
          <p:cNvPr id="2" name="TextBox 1"/>
          <p:cNvSpPr txBox="1"/>
          <p:nvPr/>
        </p:nvSpPr>
        <p:spPr>
          <a:xfrm>
            <a:off x="7219647" y="707634"/>
            <a:ext cx="3595756" cy="83099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2400" b="1" dirty="0">
                <a:latin typeface="Nixie One" panose="020B0604020202020204" charset="0"/>
              </a:rPr>
              <a:t>Investment Level        </a:t>
            </a:r>
            <a:r>
              <a:rPr lang="en-US" sz="2400" dirty="0">
                <a:solidFill>
                  <a:schemeClr val="bg1">
                    <a:lumMod val="85000"/>
                  </a:schemeClr>
                </a:solidFill>
                <a:latin typeface="Nixie One" panose="020B0604020202020204" charset="0"/>
              </a:rPr>
              <a:t>$$$</a:t>
            </a:r>
            <a:r>
              <a:rPr lang="en-US" sz="2400" b="1" dirty="0">
                <a:latin typeface="Nixie One" panose="020B0604020202020204" charset="0"/>
              </a:rPr>
              <a:t>$</a:t>
            </a:r>
          </a:p>
        </p:txBody>
      </p:sp>
      <p:sp>
        <p:nvSpPr>
          <p:cNvPr id="14" name="TextBox 13"/>
          <p:cNvSpPr txBox="1"/>
          <p:nvPr/>
        </p:nvSpPr>
        <p:spPr>
          <a:xfrm>
            <a:off x="7739271" y="6065476"/>
            <a:ext cx="3595756" cy="461665"/>
          </a:xfrm>
          <a:prstGeom prst="rect">
            <a:avLst/>
          </a:prstGeom>
          <a:solidFill>
            <a:schemeClr val="accent1">
              <a:lumMod val="50000"/>
            </a:schemeClr>
          </a:solidFill>
          <a:ln>
            <a:solidFill>
              <a:schemeClr val="accent3">
                <a:lumMod val="50000"/>
              </a:schemeClr>
            </a:solidFill>
          </a:ln>
        </p:spPr>
        <p:txBody>
          <a:bodyPr wrap="square" rtlCol="0">
            <a:spAutoFit/>
          </a:bodyPr>
          <a:lstStyle/>
          <a:p>
            <a:r>
              <a:rPr lang="en-US" sz="2400" b="1" dirty="0">
                <a:solidFill>
                  <a:schemeClr val="bg1">
                    <a:lumMod val="85000"/>
                  </a:schemeClr>
                </a:solidFill>
                <a:latin typeface="Nixie One" panose="020B0604020202020204" charset="0"/>
              </a:rPr>
              <a:t>               </a:t>
            </a:r>
          </a:p>
        </p:txBody>
      </p:sp>
      <p:sp>
        <p:nvSpPr>
          <p:cNvPr id="3" name="TextBox 2"/>
          <p:cNvSpPr txBox="1"/>
          <p:nvPr/>
        </p:nvSpPr>
        <p:spPr>
          <a:xfrm>
            <a:off x="7739269" y="6065474"/>
            <a:ext cx="3454400" cy="461665"/>
          </a:xfrm>
          <a:prstGeom prst="rect">
            <a:avLst/>
          </a:prstGeom>
          <a:noFill/>
        </p:spPr>
        <p:txBody>
          <a:bodyPr wrap="square" rtlCol="0">
            <a:spAutoFit/>
          </a:bodyPr>
          <a:lstStyle/>
          <a:p>
            <a:r>
              <a:rPr lang="en-US" sz="2400" dirty="0">
                <a:solidFill>
                  <a:schemeClr val="bg1">
                    <a:lumMod val="85000"/>
                  </a:schemeClr>
                </a:solidFill>
              </a:rPr>
              <a:t>$ .</a:t>
            </a:r>
            <a:r>
              <a:rPr lang="en-US" sz="2400" dirty="0" smtClean="0">
                <a:solidFill>
                  <a:schemeClr val="bg1">
                    <a:lumMod val="85000"/>
                  </a:schemeClr>
                </a:solidFill>
              </a:rPr>
              <a:t>58 </a:t>
            </a:r>
            <a:r>
              <a:rPr lang="en-US" sz="2400" dirty="0">
                <a:solidFill>
                  <a:schemeClr val="bg1">
                    <a:lumMod val="85000"/>
                  </a:schemeClr>
                </a:solidFill>
              </a:rPr>
              <a:t>pmpm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15355" cy="1595726"/>
          </a:xfrm>
          <a:prstGeom prst="rect">
            <a:avLst/>
          </a:prstGeom>
        </p:spPr>
        <p:txBody>
          <a:bodyPr spcFirstLastPara="1" vert="horz" wrap="square" lIns="121900" tIns="121900" rIns="121900" bIns="121900" rtlCol="0" anchor="ctr" anchorCtr="0">
            <a:noAutofit/>
          </a:bodyPr>
          <a:lstStyle/>
          <a:p>
            <a:r>
              <a:rPr lang="en" sz="3200" dirty="0">
                <a:solidFill>
                  <a:schemeClr val="accent1"/>
                </a:solidFill>
              </a:rPr>
              <a:t>Optional Add-ins</a:t>
            </a:r>
            <a:br>
              <a:rPr lang="en" sz="3200" dirty="0">
                <a:solidFill>
                  <a:schemeClr val="accent1"/>
                </a:solidFill>
              </a:rPr>
            </a:br>
            <a:r>
              <a:rPr lang="en" sz="3200" dirty="0">
                <a:solidFill>
                  <a:schemeClr val="accent1"/>
                </a:solidFill>
              </a:rPr>
              <a:t>e@p PLUS</a:t>
            </a:r>
            <a:endParaRPr sz="3200" dirty="0">
              <a:solidFill>
                <a:schemeClr val="accent1"/>
              </a:solidFill>
            </a:endParaRPr>
          </a:p>
        </p:txBody>
      </p:sp>
      <p:sp>
        <p:nvSpPr>
          <p:cNvPr id="161" name="Shape 161"/>
          <p:cNvSpPr txBox="1">
            <a:spLocks noGrp="1"/>
          </p:cNvSpPr>
          <p:nvPr>
            <p:ph type="body" idx="1"/>
          </p:nvPr>
        </p:nvSpPr>
        <p:spPr>
          <a:xfrm>
            <a:off x="1077428" y="2557929"/>
            <a:ext cx="9044769" cy="3957030"/>
          </a:xfrm>
          <a:prstGeom prst="rect">
            <a:avLst/>
          </a:prstGeom>
        </p:spPr>
        <p:txBody>
          <a:bodyPr spcFirstLastPara="1" vert="horz" wrap="square" lIns="121900" tIns="121900" rIns="121900" bIns="121900" rtlCol="0" anchor="t" anchorCtr="0">
            <a:noAutofit/>
          </a:bodyPr>
          <a:lstStyle/>
          <a:p>
            <a:pPr marL="474121" indent="-474121">
              <a:lnSpc>
                <a:spcPct val="114000"/>
              </a:lnSpc>
              <a:buBlip>
                <a:blip r:embed="rId3"/>
              </a:buBlip>
            </a:pPr>
            <a:r>
              <a:rPr lang="en-US" sz="1867" b="1" dirty="0">
                <a:solidFill>
                  <a:srgbClr val="7F7F7F"/>
                </a:solidFill>
                <a:latin typeface="Nixie One" panose="020B0604020202020204" charset="0"/>
              </a:rPr>
              <a:t>Access to counselling network using paramedical benefits.  Allows client to find good quality counselling at lower than market rates with receipt for reimbursement through psychological paramedical benefits</a:t>
            </a:r>
          </a:p>
          <a:p>
            <a:pPr marL="474121" indent="-474121">
              <a:lnSpc>
                <a:spcPct val="114000"/>
              </a:lnSpc>
              <a:buBlip>
                <a:blip r:embed="rId3"/>
              </a:buBlip>
            </a:pPr>
            <a:r>
              <a:rPr lang="en-US" sz="1867" b="1" dirty="0">
                <a:solidFill>
                  <a:srgbClr val="7F7F7F"/>
                </a:solidFill>
                <a:latin typeface="Nixie One" panose="020B0604020202020204" charset="0"/>
              </a:rPr>
              <a:t>Potential to add in LifeSmart coaching services</a:t>
            </a:r>
          </a:p>
          <a:p>
            <a:pPr marL="474121" indent="-474121">
              <a:lnSpc>
                <a:spcPct val="114000"/>
              </a:lnSpc>
              <a:buBlip>
                <a:blip r:embed="rId3"/>
              </a:buBlip>
            </a:pPr>
            <a:r>
              <a:rPr lang="en-US" sz="1867" b="1" dirty="0">
                <a:solidFill>
                  <a:srgbClr val="7F7F7F"/>
                </a:solidFill>
                <a:latin typeface="Nixie One" panose="020B0604020202020204" charset="0"/>
              </a:rPr>
              <a:t>Potential to add in online group therapy (coming soon)</a:t>
            </a:r>
          </a:p>
          <a:p>
            <a:pPr marL="474121" indent="-474121">
              <a:lnSpc>
                <a:spcPct val="114000"/>
              </a:lnSpc>
              <a:buBlip>
                <a:blip r:embed="rId3"/>
              </a:buBlip>
            </a:pPr>
            <a:r>
              <a:rPr lang="en-US" sz="1867" b="1" dirty="0">
                <a:solidFill>
                  <a:srgbClr val="7F7F7F"/>
                </a:solidFill>
                <a:latin typeface="Nixie One" panose="020B0604020202020204" charset="0"/>
              </a:rPr>
              <a:t>Integration with virtual health providers</a:t>
            </a: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23</a:t>
            </a:fld>
            <a:endParaRPr/>
          </a:p>
        </p:txBody>
      </p:sp>
    </p:spTree>
    <p:extLst>
      <p:ext uri="{BB962C8B-B14F-4D97-AF65-F5344CB8AC3E}">
        <p14:creationId xmlns:p14="http://schemas.microsoft.com/office/powerpoint/2010/main" val="383572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49" y="2484734"/>
            <a:ext cx="5231476" cy="607541"/>
          </a:xfrm>
          <a:prstGeom prst="rect">
            <a:avLst/>
          </a:prstGeom>
        </p:spPr>
      </p:pic>
      <p:sp>
        <p:nvSpPr>
          <p:cNvPr id="3" name="Title 2"/>
          <p:cNvSpPr>
            <a:spLocks noGrp="1"/>
          </p:cNvSpPr>
          <p:nvPr>
            <p:ph type="ctrTitle"/>
          </p:nvPr>
        </p:nvSpPr>
        <p:spPr>
          <a:xfrm>
            <a:off x="736906" y="3402918"/>
            <a:ext cx="10690087" cy="1183861"/>
          </a:xfrm>
        </p:spPr>
        <p:txBody>
          <a:bodyPr/>
          <a:lstStyle/>
          <a:p>
            <a:pPr algn="ctr"/>
            <a:r>
              <a:rPr lang="en-US" sz="5333" dirty="0">
                <a:solidFill>
                  <a:schemeClr val="accent1"/>
                </a:solidFill>
              </a:rPr>
              <a:t>Employee Assistance Program</a:t>
            </a:r>
            <a:r>
              <a:rPr lang="en-US" sz="1867" dirty="0">
                <a:solidFill>
                  <a:schemeClr val="accent1"/>
                </a:solidFill>
              </a:rPr>
              <a:t/>
            </a:r>
            <a:br>
              <a:rPr lang="en-US" sz="1867" dirty="0">
                <a:solidFill>
                  <a:schemeClr val="accent1"/>
                </a:solidFill>
              </a:rPr>
            </a:br>
            <a:r>
              <a:rPr lang="en-US" sz="1867" dirty="0">
                <a:solidFill>
                  <a:schemeClr val="accent1"/>
                </a:solidFill>
                <a:latin typeface="Nixie One" panose="020B0604020202020204" charset="0"/>
              </a:rPr>
              <a:t>Our Classic Version</a:t>
            </a:r>
          </a:p>
        </p:txBody>
      </p:sp>
      <p:pic>
        <p:nvPicPr>
          <p:cNvPr id="3074" name="Picture 2" descr="Image result for bronze medal transparent png"/>
          <p:cNvPicPr>
            <a:picLocks noChangeAspect="1" noChangeArrowheads="1"/>
          </p:cNvPicPr>
          <p:nvPr/>
        </p:nvPicPr>
        <p:blipFill rotWithShape="1">
          <a:blip r:embed="rId4">
            <a:extLst>
              <a:ext uri="{28A0092B-C50C-407E-A947-70E740481C1C}">
                <a14:useLocalDpi xmlns:a14="http://schemas.microsoft.com/office/drawing/2010/main" val="0"/>
              </a:ext>
            </a:extLst>
          </a:blip>
          <a:srcRect r="61106"/>
          <a:stretch/>
        </p:blipFill>
        <p:spPr bwMode="auto">
          <a:xfrm rot="2168001">
            <a:off x="9599582" y="-375931"/>
            <a:ext cx="2771509" cy="2761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23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78400" cy="1371600"/>
          </a:xfrm>
          <a:prstGeom prst="rect">
            <a:avLst/>
          </a:prstGeom>
        </p:spPr>
        <p:txBody>
          <a:bodyPr spcFirstLastPara="1" vert="horz" wrap="square" lIns="121900" tIns="121900" rIns="121900" bIns="121900" rtlCol="0" anchor="ctr" anchorCtr="0">
            <a:noAutofit/>
          </a:bodyPr>
          <a:lstStyle/>
          <a:p>
            <a:r>
              <a:rPr lang="en" dirty="0">
                <a:solidFill>
                  <a:schemeClr val="accent1"/>
                </a:solidFill>
              </a:rPr>
              <a:t>Features and Benefits</a:t>
            </a:r>
            <a:endParaRPr dirty="0">
              <a:solidFill>
                <a:schemeClr val="accent1"/>
              </a:solidFill>
            </a:endParaRPr>
          </a:p>
        </p:txBody>
      </p:sp>
      <p:sp>
        <p:nvSpPr>
          <p:cNvPr id="161" name="Shape 161"/>
          <p:cNvSpPr txBox="1">
            <a:spLocks noGrp="1"/>
          </p:cNvSpPr>
          <p:nvPr>
            <p:ph type="body" idx="1"/>
          </p:nvPr>
        </p:nvSpPr>
        <p:spPr>
          <a:xfrm>
            <a:off x="1528033" y="2172337"/>
            <a:ext cx="5045045" cy="4211600"/>
          </a:xfrm>
          <a:prstGeom prst="rect">
            <a:avLst/>
          </a:prstGeom>
        </p:spPr>
        <p:txBody>
          <a:bodyPr spcFirstLastPara="1" vert="horz" wrap="square" lIns="121900" tIns="121900" rIns="121900" bIns="121900" rtlCol="0" anchor="t" anchorCtr="0">
            <a:noAutofit/>
          </a:bodyPr>
          <a:lstStyle/>
          <a:p>
            <a:pPr marL="474121" indent="-474121">
              <a:lnSpc>
                <a:spcPct val="114000"/>
              </a:lnSpc>
              <a:buBlip>
                <a:blip r:embed="rId3"/>
              </a:buBlip>
            </a:pPr>
            <a:r>
              <a:rPr lang="en-US" sz="1867" b="1" dirty="0">
                <a:solidFill>
                  <a:srgbClr val="7F7F7F"/>
                </a:solidFill>
                <a:latin typeface="Nixie One" panose="020B0604020202020204" charset="0"/>
              </a:rPr>
              <a:t>Traditional Short-Term Counselling (3-4 session model)</a:t>
            </a:r>
          </a:p>
          <a:p>
            <a:pPr marL="474121" indent="-474121">
              <a:lnSpc>
                <a:spcPct val="114000"/>
              </a:lnSpc>
              <a:buBlip>
                <a:blip r:embed="rId3"/>
              </a:buBlip>
            </a:pPr>
            <a:r>
              <a:rPr lang="en-US" sz="1867" b="1" dirty="0">
                <a:solidFill>
                  <a:srgbClr val="7F7F7F"/>
                </a:solidFill>
                <a:latin typeface="Nixie One" panose="020B0604020202020204" charset="0"/>
              </a:rPr>
              <a:t>E-counselling (chat, email)</a:t>
            </a:r>
          </a:p>
          <a:p>
            <a:pPr marL="474121" indent="-474121">
              <a:lnSpc>
                <a:spcPct val="114000"/>
              </a:lnSpc>
              <a:buBlip>
                <a:blip r:embed="rId3"/>
              </a:buBlip>
            </a:pPr>
            <a:r>
              <a:rPr lang="en-US" sz="1867" b="1" dirty="0">
                <a:solidFill>
                  <a:srgbClr val="7F7F7F"/>
                </a:solidFill>
                <a:latin typeface="Nixie One" panose="020B0604020202020204" charset="0"/>
              </a:rPr>
              <a:t>Telephone counselling</a:t>
            </a:r>
          </a:p>
          <a:p>
            <a:pPr marL="474121" indent="-474121">
              <a:lnSpc>
                <a:spcPct val="114000"/>
              </a:lnSpc>
              <a:buBlip>
                <a:blip r:embed="rId3"/>
              </a:buBlip>
            </a:pPr>
            <a:r>
              <a:rPr lang="en-US" sz="1867" b="1" dirty="0">
                <a:solidFill>
                  <a:srgbClr val="7F7F7F"/>
                </a:solidFill>
                <a:latin typeface="Nixie One" panose="020B0604020202020204" charset="0"/>
              </a:rPr>
              <a:t>Live face to face video counselling</a:t>
            </a:r>
          </a:p>
          <a:p>
            <a:pPr marL="474121" indent="-474121">
              <a:lnSpc>
                <a:spcPct val="114000"/>
              </a:lnSpc>
              <a:buBlip>
                <a:blip r:embed="rId3"/>
              </a:buBlip>
            </a:pPr>
            <a:r>
              <a:rPr lang="en-US" sz="1867" b="1" dirty="0" err="1">
                <a:solidFill>
                  <a:srgbClr val="7F7F7F"/>
                </a:solidFill>
                <a:latin typeface="Nixie One" panose="020B0604020202020204" charset="0"/>
              </a:rPr>
              <a:t>i-Volve</a:t>
            </a:r>
            <a:r>
              <a:rPr lang="en-US" sz="1867" b="1" dirty="0">
                <a:solidFill>
                  <a:srgbClr val="7F7F7F"/>
                </a:solidFill>
                <a:latin typeface="Nixie One" panose="020B0604020202020204" charset="0"/>
              </a:rPr>
              <a:t> Online CBT</a:t>
            </a:r>
          </a:p>
          <a:p>
            <a:pPr marL="474121" indent="-474121">
              <a:lnSpc>
                <a:spcPct val="114000"/>
              </a:lnSpc>
              <a:buBlip>
                <a:blip r:embed="rId3"/>
              </a:buBlip>
            </a:pPr>
            <a:r>
              <a:rPr lang="en-CA" sz="1867" b="1" dirty="0">
                <a:solidFill>
                  <a:srgbClr val="7F7F7F"/>
                </a:solidFill>
                <a:latin typeface="Nixie One" panose="020B0604020202020204" charset="0"/>
              </a:rPr>
              <a:t>Homewood’s mobile app</a:t>
            </a:r>
          </a:p>
          <a:p>
            <a:pPr marL="474121" indent="-474121">
              <a:lnSpc>
                <a:spcPct val="114000"/>
              </a:lnSpc>
              <a:buBlip>
                <a:blip r:embed="rId3"/>
              </a:buBlip>
            </a:pPr>
            <a:r>
              <a:rPr lang="en-US" sz="1867" b="1" dirty="0">
                <a:solidFill>
                  <a:srgbClr val="7F7F7F"/>
                </a:solidFill>
                <a:latin typeface="Nixie One" panose="020B0604020202020204" charset="0"/>
              </a:rPr>
              <a:t>Homeweb.ca</a:t>
            </a:r>
          </a:p>
          <a:p>
            <a:pPr marL="474121" indent="-474121">
              <a:lnSpc>
                <a:spcPct val="114000"/>
              </a:lnSpc>
              <a:buBlip>
                <a:blip r:embed="rId3"/>
              </a:buBlip>
            </a:pPr>
            <a:r>
              <a:rPr lang="en-US" sz="1867" b="1" dirty="0">
                <a:solidFill>
                  <a:srgbClr val="7F7F7F"/>
                </a:solidFill>
                <a:latin typeface="Nixie One" panose="020B0604020202020204" charset="0"/>
              </a:rPr>
              <a:t>LifeSmart services</a:t>
            </a:r>
          </a:p>
          <a:p>
            <a:pPr marL="474121" indent="-474121">
              <a:lnSpc>
                <a:spcPct val="114000"/>
              </a:lnSpc>
              <a:buBlip>
                <a:blip r:embed="rId3"/>
              </a:buBlip>
            </a:pPr>
            <a:r>
              <a:rPr lang="en-US" sz="1867" b="1" dirty="0">
                <a:solidFill>
                  <a:srgbClr val="7F7F7F"/>
                </a:solidFill>
                <a:latin typeface="Nixie One" panose="020B0604020202020204" charset="0"/>
              </a:rPr>
              <a:t>Account Support based on size</a:t>
            </a: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25</a:t>
            </a:fld>
            <a:endParaRPr/>
          </a:p>
        </p:txBody>
      </p:sp>
      <p:sp>
        <p:nvSpPr>
          <p:cNvPr id="12" name="Shape 139"/>
          <p:cNvSpPr txBox="1">
            <a:spLocks/>
          </p:cNvSpPr>
          <p:nvPr/>
        </p:nvSpPr>
        <p:spPr>
          <a:xfrm>
            <a:off x="7219647" y="1962153"/>
            <a:ext cx="4778211" cy="360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None/>
            </a:pPr>
            <a:r>
              <a:rPr lang="en-US" sz="2400" b="1" u="sng" dirty="0">
                <a:solidFill>
                  <a:schemeClr val="accent1">
                    <a:lumMod val="50000"/>
                  </a:schemeClr>
                </a:solidFill>
              </a:rPr>
              <a:t>Value Propositions:</a:t>
            </a:r>
          </a:p>
          <a:p>
            <a:pPr marL="0" indent="0">
              <a:buNone/>
            </a:pPr>
            <a:endParaRPr lang="en-US" sz="2400" b="1" u="sng" dirty="0">
              <a:solidFill>
                <a:schemeClr val="accent1">
                  <a:lumMod val="50000"/>
                </a:schemeClr>
              </a:solidFill>
            </a:endParaRPr>
          </a:p>
          <a:p>
            <a:pPr marL="380990" indent="-380990"/>
            <a:r>
              <a:rPr lang="en-US" sz="2133" dirty="0">
                <a:solidFill>
                  <a:schemeClr val="accent1">
                    <a:lumMod val="50000"/>
                  </a:schemeClr>
                </a:solidFill>
              </a:rPr>
              <a:t>Meets the needs and expectations of organizations that want a traditional EAP</a:t>
            </a:r>
          </a:p>
          <a:p>
            <a:pPr marL="380990" indent="-380990"/>
            <a:r>
              <a:rPr lang="en-US" sz="2133" dirty="0">
                <a:solidFill>
                  <a:schemeClr val="accent1">
                    <a:lumMod val="50000"/>
                  </a:schemeClr>
                </a:solidFill>
              </a:rPr>
              <a:t>Provides the usual EAP program components</a:t>
            </a:r>
          </a:p>
          <a:p>
            <a:pPr marL="380990" indent="-380990"/>
            <a:r>
              <a:rPr lang="en-US" sz="2133" u="sng" dirty="0">
                <a:solidFill>
                  <a:schemeClr val="accent1">
                    <a:lumMod val="50000"/>
                  </a:schemeClr>
                </a:solidFill>
              </a:rPr>
              <a:t>RFP and Proposal friendly</a:t>
            </a:r>
          </a:p>
          <a:p>
            <a:pPr marL="380990" indent="-380990"/>
            <a:r>
              <a:rPr lang="en-US" sz="2133" dirty="0">
                <a:solidFill>
                  <a:schemeClr val="accent1">
                    <a:lumMod val="50000"/>
                  </a:schemeClr>
                </a:solidFill>
              </a:rPr>
              <a:t>Based on 8% annualized, pooled utilization</a:t>
            </a:r>
          </a:p>
          <a:p>
            <a:pPr marL="0" indent="0">
              <a:buNone/>
            </a:pPr>
            <a:endParaRPr lang="en-US" sz="2400" dirty="0">
              <a:solidFill>
                <a:schemeClr val="accent1">
                  <a:lumMod val="50000"/>
                </a:schemeClr>
              </a:solidFill>
            </a:endParaRPr>
          </a:p>
        </p:txBody>
      </p:sp>
      <p:sp>
        <p:nvSpPr>
          <p:cNvPr id="13" name="TextBox 12"/>
          <p:cNvSpPr txBox="1"/>
          <p:nvPr/>
        </p:nvSpPr>
        <p:spPr>
          <a:xfrm>
            <a:off x="7219647" y="699953"/>
            <a:ext cx="3516243" cy="83099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2400" b="1" dirty="0">
                <a:latin typeface="Nixie One" panose="020B0604020202020204" charset="0"/>
              </a:rPr>
              <a:t>Investment Level        </a:t>
            </a:r>
            <a:r>
              <a:rPr lang="en-US" sz="2400" dirty="0">
                <a:solidFill>
                  <a:schemeClr val="bg1">
                    <a:lumMod val="85000"/>
                  </a:schemeClr>
                </a:solidFill>
                <a:latin typeface="Nixie One" panose="020B0604020202020204" charset="0"/>
              </a:rPr>
              <a:t>$$</a:t>
            </a:r>
            <a:r>
              <a:rPr lang="en-US" sz="2400" b="1" dirty="0">
                <a:latin typeface="Nixie One" panose="020B0604020202020204" charset="0"/>
              </a:rPr>
              <a:t>$$</a:t>
            </a:r>
          </a:p>
        </p:txBody>
      </p:sp>
      <p:sp>
        <p:nvSpPr>
          <p:cNvPr id="14" name="TextBox 13"/>
          <p:cNvSpPr txBox="1"/>
          <p:nvPr/>
        </p:nvSpPr>
        <p:spPr>
          <a:xfrm>
            <a:off x="7635307" y="6015498"/>
            <a:ext cx="3595756" cy="461665"/>
          </a:xfrm>
          <a:prstGeom prst="rect">
            <a:avLst/>
          </a:prstGeom>
          <a:solidFill>
            <a:schemeClr val="accent1">
              <a:lumMod val="50000"/>
            </a:schemeClr>
          </a:solidFill>
          <a:ln>
            <a:solidFill>
              <a:schemeClr val="accent3">
                <a:lumMod val="50000"/>
              </a:schemeClr>
            </a:solidFill>
          </a:ln>
        </p:spPr>
        <p:txBody>
          <a:bodyPr wrap="square" rtlCol="0">
            <a:spAutoFit/>
          </a:bodyPr>
          <a:lstStyle/>
          <a:p>
            <a:r>
              <a:rPr lang="en-US" sz="2400" b="1" dirty="0">
                <a:solidFill>
                  <a:schemeClr val="bg1">
                    <a:lumMod val="85000"/>
                  </a:schemeClr>
                </a:solidFill>
                <a:latin typeface="Nixie One" panose="020B0604020202020204" charset="0"/>
              </a:rPr>
              <a:t>               </a:t>
            </a:r>
          </a:p>
        </p:txBody>
      </p:sp>
      <p:sp>
        <p:nvSpPr>
          <p:cNvPr id="15" name="TextBox 14"/>
          <p:cNvSpPr txBox="1"/>
          <p:nvPr/>
        </p:nvSpPr>
        <p:spPr>
          <a:xfrm>
            <a:off x="7635306" y="6015497"/>
            <a:ext cx="3595756" cy="461665"/>
          </a:xfrm>
          <a:prstGeom prst="rect">
            <a:avLst/>
          </a:prstGeom>
          <a:noFill/>
        </p:spPr>
        <p:txBody>
          <a:bodyPr wrap="square" rtlCol="0">
            <a:spAutoFit/>
          </a:bodyPr>
          <a:lstStyle/>
          <a:p>
            <a:r>
              <a:rPr lang="en-US" sz="2400" dirty="0">
                <a:solidFill>
                  <a:schemeClr val="bg1">
                    <a:lumMod val="85000"/>
                  </a:schemeClr>
                </a:solidFill>
              </a:rPr>
              <a:t>$</a:t>
            </a:r>
            <a:r>
              <a:rPr lang="en-US" sz="2400" dirty="0" smtClean="0">
                <a:solidFill>
                  <a:schemeClr val="bg1">
                    <a:lumMod val="85000"/>
                  </a:schemeClr>
                </a:solidFill>
              </a:rPr>
              <a:t>2.53 </a:t>
            </a:r>
            <a:r>
              <a:rPr lang="en-US" sz="2400" dirty="0">
                <a:solidFill>
                  <a:schemeClr val="bg1">
                    <a:lumMod val="85000"/>
                  </a:schemeClr>
                </a:solidFill>
              </a:rPr>
              <a:t>pmpm</a:t>
            </a:r>
          </a:p>
        </p:txBody>
      </p:sp>
    </p:spTree>
    <p:extLst>
      <p:ext uri="{BB962C8B-B14F-4D97-AF65-F5344CB8AC3E}">
        <p14:creationId xmlns:p14="http://schemas.microsoft.com/office/powerpoint/2010/main" val="4201438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78400" cy="1371600"/>
          </a:xfrm>
          <a:prstGeom prst="rect">
            <a:avLst/>
          </a:prstGeom>
        </p:spPr>
        <p:txBody>
          <a:bodyPr spcFirstLastPara="1" vert="horz" wrap="square" lIns="121900" tIns="121900" rIns="121900" bIns="121900" rtlCol="0" anchor="ctr" anchorCtr="0">
            <a:noAutofit/>
          </a:bodyPr>
          <a:lstStyle/>
          <a:p>
            <a:r>
              <a:rPr lang="en" sz="3600" dirty="0">
                <a:solidFill>
                  <a:schemeClr val="accent1"/>
                </a:solidFill>
              </a:rPr>
              <a:t>Optional Add-ins</a:t>
            </a:r>
            <a:br>
              <a:rPr lang="en" sz="3600" dirty="0">
                <a:solidFill>
                  <a:schemeClr val="accent1"/>
                </a:solidFill>
              </a:rPr>
            </a:br>
            <a:r>
              <a:rPr lang="en" sz="3600" dirty="0">
                <a:solidFill>
                  <a:schemeClr val="accent1"/>
                </a:solidFill>
              </a:rPr>
              <a:t>Classic PLUS</a:t>
            </a:r>
            <a:endParaRPr sz="3600" dirty="0">
              <a:solidFill>
                <a:schemeClr val="accent1"/>
              </a:solidFill>
            </a:endParaRPr>
          </a:p>
        </p:txBody>
      </p:sp>
      <p:sp>
        <p:nvSpPr>
          <p:cNvPr id="161" name="Shape 161"/>
          <p:cNvSpPr txBox="1">
            <a:spLocks noGrp="1"/>
          </p:cNvSpPr>
          <p:nvPr>
            <p:ph type="body" idx="1"/>
          </p:nvPr>
        </p:nvSpPr>
        <p:spPr>
          <a:xfrm>
            <a:off x="1077428" y="2303359"/>
            <a:ext cx="9044769" cy="4211600"/>
          </a:xfrm>
          <a:prstGeom prst="rect">
            <a:avLst/>
          </a:prstGeom>
        </p:spPr>
        <p:txBody>
          <a:bodyPr spcFirstLastPara="1" vert="horz" wrap="square" lIns="121900" tIns="121900" rIns="121900" bIns="121900" rtlCol="0" anchor="t" anchorCtr="0">
            <a:noAutofit/>
          </a:bodyPr>
          <a:lstStyle/>
          <a:p>
            <a:pPr marL="474121" indent="-474121">
              <a:lnSpc>
                <a:spcPct val="114000"/>
              </a:lnSpc>
              <a:buBlip>
                <a:blip r:embed="rId3"/>
              </a:buBlip>
            </a:pPr>
            <a:r>
              <a:rPr lang="en-US" sz="1867" b="1" dirty="0">
                <a:solidFill>
                  <a:srgbClr val="7F7F7F"/>
                </a:solidFill>
                <a:latin typeface="Nixie One" panose="020B0604020202020204" charset="0"/>
              </a:rPr>
              <a:t>Could add in depression care and trauma care to strengthen mental health components</a:t>
            </a:r>
          </a:p>
          <a:p>
            <a:pPr marL="474121" indent="-474121">
              <a:lnSpc>
                <a:spcPct val="114000"/>
              </a:lnSpc>
              <a:buBlip>
                <a:blip r:embed="rId3"/>
              </a:buBlip>
            </a:pPr>
            <a:r>
              <a:rPr lang="en-US" sz="1867" b="1" dirty="0">
                <a:solidFill>
                  <a:srgbClr val="7F7F7F"/>
                </a:solidFill>
                <a:latin typeface="Nixie One" panose="020B0604020202020204" charset="0"/>
              </a:rPr>
              <a:t>Extend counselling beyond traditional EAP by providing access to counselling network using paramedical benefits.  Allows client to extend the engagement with good quality counsellors at lower than market rates with receipt for reimbursement through psychological paramedical benefits</a:t>
            </a:r>
          </a:p>
          <a:p>
            <a:pPr marL="474121" indent="-474121">
              <a:lnSpc>
                <a:spcPct val="114000"/>
              </a:lnSpc>
              <a:buBlip>
                <a:blip r:embed="rId3"/>
              </a:buBlip>
            </a:pPr>
            <a:r>
              <a:rPr lang="en-US" sz="1867" b="1" dirty="0">
                <a:solidFill>
                  <a:srgbClr val="7F7F7F"/>
                </a:solidFill>
                <a:latin typeface="Nixie One" panose="020B0604020202020204" charset="0"/>
              </a:rPr>
              <a:t>Integration with virtual health providers</a:t>
            </a:r>
          </a:p>
          <a:p>
            <a:pPr marL="474121" indent="-474121">
              <a:lnSpc>
                <a:spcPct val="114000"/>
              </a:lnSpc>
              <a:buBlip>
                <a:blip r:embed="rId3"/>
              </a:buBlip>
            </a:pPr>
            <a:endParaRPr lang="en-US" sz="1867" b="1" dirty="0">
              <a:solidFill>
                <a:srgbClr val="7F7F7F"/>
              </a:solidFill>
              <a:latin typeface="Nixie One" panose="020B0604020202020204" charset="0"/>
            </a:endParaRP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26</a:t>
            </a:fld>
            <a:endParaRPr/>
          </a:p>
        </p:txBody>
      </p:sp>
    </p:spTree>
    <p:extLst>
      <p:ext uri="{BB962C8B-B14F-4D97-AF65-F5344CB8AC3E}">
        <p14:creationId xmlns:p14="http://schemas.microsoft.com/office/powerpoint/2010/main" val="151442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749" y="2484734"/>
            <a:ext cx="5231476" cy="607541"/>
          </a:xfrm>
          <a:prstGeom prst="rect">
            <a:avLst/>
          </a:prstGeom>
        </p:spPr>
      </p:pic>
      <p:sp>
        <p:nvSpPr>
          <p:cNvPr id="3" name="Title 2"/>
          <p:cNvSpPr>
            <a:spLocks noGrp="1"/>
          </p:cNvSpPr>
          <p:nvPr>
            <p:ph type="ctrTitle"/>
          </p:nvPr>
        </p:nvSpPr>
        <p:spPr>
          <a:xfrm>
            <a:off x="736906" y="3402918"/>
            <a:ext cx="10690087" cy="1183861"/>
          </a:xfrm>
        </p:spPr>
        <p:txBody>
          <a:bodyPr/>
          <a:lstStyle/>
          <a:p>
            <a:pPr algn="ctr"/>
            <a:r>
              <a:rPr lang="en-US" sz="5333" dirty="0">
                <a:solidFill>
                  <a:schemeClr val="accent1"/>
                </a:solidFill>
              </a:rPr>
              <a:t>HUB </a:t>
            </a:r>
            <a:r>
              <a:rPr lang="en-US" sz="5333" i="1" dirty="0">
                <a:solidFill>
                  <a:schemeClr val="accent1"/>
                </a:solidFill>
                <a:latin typeface="Nixie One" panose="020B0604020202020204" charset="0"/>
              </a:rPr>
              <a:t>Enrich</a:t>
            </a:r>
            <a:r>
              <a:rPr lang="en-US" sz="1867" dirty="0">
                <a:solidFill>
                  <a:schemeClr val="accent1"/>
                </a:solidFill>
                <a:latin typeface="Nixie One" panose="020B0604020202020204" charset="0"/>
              </a:rPr>
              <a:t/>
            </a:r>
            <a:br>
              <a:rPr lang="en-US" sz="1867" dirty="0">
                <a:solidFill>
                  <a:schemeClr val="accent1"/>
                </a:solidFill>
                <a:latin typeface="Nixie One" panose="020B0604020202020204" charset="0"/>
              </a:rPr>
            </a:br>
            <a:r>
              <a:rPr lang="en-US" sz="1867" dirty="0">
                <a:solidFill>
                  <a:schemeClr val="accent1"/>
                </a:solidFill>
                <a:latin typeface="Nixie One" panose="020B0604020202020204" charset="0"/>
              </a:rPr>
              <a:t>The EAP that Enriches Life</a:t>
            </a:r>
          </a:p>
        </p:txBody>
      </p:sp>
      <p:pic>
        <p:nvPicPr>
          <p:cNvPr id="4098" name="Picture 2" descr="Image result for bronze medal transparent png"/>
          <p:cNvPicPr>
            <a:picLocks noChangeAspect="1" noChangeArrowheads="1"/>
          </p:cNvPicPr>
          <p:nvPr/>
        </p:nvPicPr>
        <p:blipFill rotWithShape="1">
          <a:blip r:embed="rId4">
            <a:extLst>
              <a:ext uri="{28A0092B-C50C-407E-A947-70E740481C1C}">
                <a14:useLocalDpi xmlns:a14="http://schemas.microsoft.com/office/drawing/2010/main" val="0"/>
              </a:ext>
            </a:extLst>
          </a:blip>
          <a:srcRect l="35359" r="34502"/>
          <a:stretch/>
        </p:blipFill>
        <p:spPr bwMode="auto">
          <a:xfrm rot="2124614">
            <a:off x="10171199" y="-279590"/>
            <a:ext cx="2216621" cy="284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788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78400" cy="1371600"/>
          </a:xfrm>
          <a:prstGeom prst="rect">
            <a:avLst/>
          </a:prstGeom>
        </p:spPr>
        <p:txBody>
          <a:bodyPr spcFirstLastPara="1" vert="horz" wrap="square" lIns="121900" tIns="121900" rIns="121900" bIns="121900" rtlCol="0" anchor="ctr" anchorCtr="0">
            <a:noAutofit/>
          </a:bodyPr>
          <a:lstStyle/>
          <a:p>
            <a:r>
              <a:rPr lang="en" dirty="0">
                <a:solidFill>
                  <a:schemeClr val="accent1"/>
                </a:solidFill>
              </a:rPr>
              <a:t>Features and Benefits</a:t>
            </a:r>
            <a:endParaRPr dirty="0">
              <a:solidFill>
                <a:schemeClr val="accent1"/>
              </a:solidFill>
            </a:endParaRPr>
          </a:p>
        </p:txBody>
      </p:sp>
      <p:sp>
        <p:nvSpPr>
          <p:cNvPr id="161" name="Shape 161"/>
          <p:cNvSpPr txBox="1">
            <a:spLocks noGrp="1"/>
          </p:cNvSpPr>
          <p:nvPr>
            <p:ph type="body" idx="1"/>
          </p:nvPr>
        </p:nvSpPr>
        <p:spPr>
          <a:xfrm>
            <a:off x="457130" y="2079233"/>
            <a:ext cx="6657373" cy="4211600"/>
          </a:xfrm>
          <a:prstGeom prst="rect">
            <a:avLst/>
          </a:prstGeom>
        </p:spPr>
        <p:txBody>
          <a:bodyPr spcFirstLastPara="1" vert="horz" wrap="square" lIns="121900" tIns="121900" rIns="121900" bIns="121900" rtlCol="0" anchor="t" anchorCtr="0">
            <a:noAutofit/>
          </a:bodyPr>
          <a:lstStyle/>
          <a:p>
            <a:pPr marL="474121" indent="-474121">
              <a:lnSpc>
                <a:spcPct val="114000"/>
              </a:lnSpc>
              <a:buBlip>
                <a:blip r:embed="rId3"/>
              </a:buBlip>
            </a:pPr>
            <a:r>
              <a:rPr lang="en-US" sz="1600" b="1" dirty="0">
                <a:solidFill>
                  <a:srgbClr val="7F7F7F"/>
                </a:solidFill>
                <a:latin typeface="Nixie One" panose="020B0604020202020204" charset="0"/>
              </a:rPr>
              <a:t>Heavy focus/promotion on LifeSmart Services for nutrition, fitness, wellness, resilience building</a:t>
            </a:r>
          </a:p>
          <a:p>
            <a:pPr marL="474121" indent="-474121">
              <a:lnSpc>
                <a:spcPct val="114000"/>
              </a:lnSpc>
              <a:buBlip>
                <a:blip r:embed="rId3"/>
              </a:buBlip>
            </a:pPr>
            <a:r>
              <a:rPr lang="en-US" sz="1600" b="1" dirty="0">
                <a:solidFill>
                  <a:srgbClr val="7F7F7F"/>
                </a:solidFill>
                <a:latin typeface="Nixie One" panose="020B0604020202020204" charset="0"/>
              </a:rPr>
              <a:t>Included Depression Care and Trauma Care</a:t>
            </a:r>
          </a:p>
          <a:p>
            <a:pPr marL="474121" indent="-474121">
              <a:lnSpc>
                <a:spcPct val="114000"/>
              </a:lnSpc>
              <a:buBlip>
                <a:blip r:embed="rId3"/>
              </a:buBlip>
            </a:pPr>
            <a:r>
              <a:rPr lang="en-US" sz="1600" b="1" dirty="0">
                <a:solidFill>
                  <a:srgbClr val="7F7F7F"/>
                </a:solidFill>
                <a:latin typeface="Nixie One" panose="020B0604020202020204" charset="0"/>
              </a:rPr>
              <a:t>Traditional Counselling Model</a:t>
            </a:r>
          </a:p>
          <a:p>
            <a:pPr marL="474121" indent="-474121">
              <a:lnSpc>
                <a:spcPct val="114000"/>
              </a:lnSpc>
              <a:buBlip>
                <a:blip r:embed="rId3"/>
              </a:buBlip>
            </a:pPr>
            <a:r>
              <a:rPr lang="en-US" sz="1600" b="1" dirty="0">
                <a:solidFill>
                  <a:srgbClr val="7F7F7F"/>
                </a:solidFill>
                <a:latin typeface="Nixie One" panose="020B0604020202020204" charset="0"/>
              </a:rPr>
              <a:t>Telephone counselling, E-Counselling &amp; Video Counselling</a:t>
            </a:r>
          </a:p>
          <a:p>
            <a:pPr marL="474121" indent="-474121">
              <a:lnSpc>
                <a:spcPct val="114000"/>
              </a:lnSpc>
              <a:buBlip>
                <a:blip r:embed="rId3"/>
              </a:buBlip>
            </a:pPr>
            <a:r>
              <a:rPr lang="en-US" sz="1600" b="1" dirty="0" err="1">
                <a:solidFill>
                  <a:srgbClr val="7F7F7F"/>
                </a:solidFill>
                <a:latin typeface="Nixie One" panose="020B0604020202020204" charset="0"/>
              </a:rPr>
              <a:t>i-Volve</a:t>
            </a:r>
            <a:r>
              <a:rPr lang="en-US" sz="1600" b="1" dirty="0">
                <a:solidFill>
                  <a:srgbClr val="7F7F7F"/>
                </a:solidFill>
                <a:latin typeface="Nixie One" panose="020B0604020202020204" charset="0"/>
              </a:rPr>
              <a:t> Online CBT</a:t>
            </a:r>
          </a:p>
          <a:p>
            <a:pPr marL="474121" indent="-474121">
              <a:lnSpc>
                <a:spcPct val="114000"/>
              </a:lnSpc>
              <a:buBlip>
                <a:blip r:embed="rId3"/>
              </a:buBlip>
            </a:pPr>
            <a:r>
              <a:rPr lang="en-CA" sz="1600" b="1" dirty="0">
                <a:solidFill>
                  <a:srgbClr val="7F7F7F"/>
                </a:solidFill>
                <a:latin typeface="Nixie One" panose="020B0604020202020204" charset="0"/>
              </a:rPr>
              <a:t>Homewood’s mobile app</a:t>
            </a:r>
          </a:p>
          <a:p>
            <a:pPr marL="474121" indent="-474121">
              <a:lnSpc>
                <a:spcPct val="114000"/>
              </a:lnSpc>
              <a:buBlip>
                <a:blip r:embed="rId3"/>
              </a:buBlip>
            </a:pPr>
            <a:r>
              <a:rPr lang="en-US" sz="1600" b="1" dirty="0">
                <a:solidFill>
                  <a:srgbClr val="7F7F7F"/>
                </a:solidFill>
                <a:latin typeface="Nixie One" panose="020B0604020202020204" charset="0"/>
              </a:rPr>
              <a:t>Homeweb.ca</a:t>
            </a:r>
          </a:p>
          <a:p>
            <a:pPr marL="474121" indent="-474121">
              <a:lnSpc>
                <a:spcPct val="114000"/>
              </a:lnSpc>
              <a:buBlip>
                <a:blip r:embed="rId3"/>
              </a:buBlip>
            </a:pPr>
            <a:r>
              <a:rPr lang="en-US" sz="1600" b="1" dirty="0">
                <a:solidFill>
                  <a:srgbClr val="7F7F7F"/>
                </a:solidFill>
                <a:latin typeface="Nixie One" panose="020B0604020202020204" charset="0"/>
              </a:rPr>
              <a:t>Included Group Wellness interventions</a:t>
            </a:r>
          </a:p>
          <a:p>
            <a:pPr marL="474121" indent="-474121">
              <a:lnSpc>
                <a:spcPct val="114000"/>
              </a:lnSpc>
              <a:buBlip>
                <a:blip r:embed="rId3"/>
              </a:buBlip>
            </a:pPr>
            <a:r>
              <a:rPr lang="en-US" sz="1600" b="1" dirty="0">
                <a:solidFill>
                  <a:srgbClr val="7F7F7F"/>
                </a:solidFill>
                <a:latin typeface="Nixie One" panose="020B0604020202020204" charset="0"/>
              </a:rPr>
              <a:t>Manager Mental Health Training</a:t>
            </a:r>
          </a:p>
          <a:p>
            <a:pPr marL="474121" indent="-474121">
              <a:lnSpc>
                <a:spcPct val="114000"/>
              </a:lnSpc>
              <a:buBlip>
                <a:blip r:embed="rId3"/>
              </a:buBlip>
            </a:pPr>
            <a:r>
              <a:rPr lang="en-US" sz="1600" b="1" dirty="0">
                <a:solidFill>
                  <a:srgbClr val="7F7F7F"/>
                </a:solidFill>
                <a:latin typeface="Nixie One" panose="020B0604020202020204" charset="0"/>
              </a:rPr>
              <a:t>Org. Wellness/Org Dev consulting units (No. TBD)</a:t>
            </a:r>
          </a:p>
          <a:p>
            <a:pPr marL="474121" indent="-474121">
              <a:lnSpc>
                <a:spcPct val="114000"/>
              </a:lnSpc>
              <a:buBlip>
                <a:blip r:embed="rId3"/>
              </a:buBlip>
            </a:pPr>
            <a:r>
              <a:rPr lang="en-US" sz="1600" b="1" dirty="0">
                <a:solidFill>
                  <a:srgbClr val="7F7F7F"/>
                </a:solidFill>
                <a:latin typeface="Nixie One" panose="020B0604020202020204" charset="0"/>
              </a:rPr>
              <a:t>Strategic Account Management</a:t>
            </a: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28</a:t>
            </a:fld>
            <a:endParaRPr/>
          </a:p>
        </p:txBody>
      </p:sp>
      <p:sp>
        <p:nvSpPr>
          <p:cNvPr id="12" name="Shape 139"/>
          <p:cNvSpPr txBox="1">
            <a:spLocks/>
          </p:cNvSpPr>
          <p:nvPr/>
        </p:nvSpPr>
        <p:spPr>
          <a:xfrm>
            <a:off x="7201977" y="1936247"/>
            <a:ext cx="4778211" cy="3604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114454"/>
              </a:buClr>
              <a:buSzPts val="3000"/>
              <a:buFont typeface="Nixie One"/>
              <a:buChar char="▪"/>
              <a:defRPr sz="3000" b="0" i="0" u="none" strike="noStrike" cap="none">
                <a:solidFill>
                  <a:srgbClr val="114454"/>
                </a:solidFill>
                <a:latin typeface="Nixie One"/>
                <a:ea typeface="Nixie One"/>
                <a:cs typeface="Nixie One"/>
                <a:sym typeface="Nixie One"/>
              </a:defRPr>
            </a:lvl1pPr>
            <a:lvl2pPr marL="914400" marR="0" lvl="1"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2pPr>
            <a:lvl3pPr marL="1371600" marR="0" lvl="2" indent="-381000" algn="l" rtl="0">
              <a:lnSpc>
                <a:spcPct val="100000"/>
              </a:lnSpc>
              <a:spcBef>
                <a:spcPts val="0"/>
              </a:spcBef>
              <a:spcAft>
                <a:spcPts val="0"/>
              </a:spcAft>
              <a:buClr>
                <a:srgbClr val="114454"/>
              </a:buClr>
              <a:buSzPts val="2400"/>
              <a:buFont typeface="Nixie One"/>
              <a:buChar char="■"/>
              <a:defRPr sz="2400" b="0" i="0" u="none" strike="noStrike" cap="none">
                <a:solidFill>
                  <a:srgbClr val="114454"/>
                </a:solidFill>
                <a:latin typeface="Nixie One"/>
                <a:ea typeface="Nixie One"/>
                <a:cs typeface="Nixie One"/>
                <a:sym typeface="Nixie One"/>
              </a:defRPr>
            </a:lvl3pPr>
            <a:lvl4pPr marL="1828800" marR="0" lvl="3"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4pPr>
            <a:lvl5pPr marL="2286000" marR="0" lvl="4"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5pPr>
            <a:lvl6pPr marL="2743200" marR="0" lvl="5"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6pPr>
            <a:lvl7pPr marL="3200400" marR="0" lvl="6"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7pPr>
            <a:lvl8pPr marL="3657600" marR="0" lvl="7"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8pPr>
            <a:lvl9pPr marL="4114800" marR="0" lvl="8" indent="-342900" algn="l" rtl="0">
              <a:lnSpc>
                <a:spcPct val="100000"/>
              </a:lnSpc>
              <a:spcBef>
                <a:spcPts val="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9pPr>
          </a:lstStyle>
          <a:p>
            <a:pPr marL="0" indent="0">
              <a:buNone/>
            </a:pPr>
            <a:r>
              <a:rPr lang="en-US" sz="2400" b="1" u="sng" dirty="0">
                <a:solidFill>
                  <a:schemeClr val="accent1">
                    <a:lumMod val="50000"/>
                  </a:schemeClr>
                </a:solidFill>
              </a:rPr>
              <a:t>Value Propositions:</a:t>
            </a:r>
          </a:p>
          <a:p>
            <a:pPr marL="0" indent="0">
              <a:buNone/>
            </a:pPr>
            <a:endParaRPr lang="en-US" sz="2400" b="1" u="sng" dirty="0">
              <a:solidFill>
                <a:schemeClr val="accent1">
                  <a:lumMod val="50000"/>
                </a:schemeClr>
              </a:solidFill>
            </a:endParaRPr>
          </a:p>
          <a:p>
            <a:pPr marL="380990" indent="-380990"/>
            <a:r>
              <a:rPr lang="en-US" sz="2133" dirty="0">
                <a:solidFill>
                  <a:schemeClr val="accent1">
                    <a:lumMod val="50000"/>
                  </a:schemeClr>
                </a:solidFill>
              </a:rPr>
              <a:t>Focus on prevention and support</a:t>
            </a:r>
          </a:p>
          <a:p>
            <a:pPr marL="380990" indent="-380990"/>
            <a:r>
              <a:rPr lang="en-US" sz="2133" dirty="0">
                <a:solidFill>
                  <a:schemeClr val="accent1">
                    <a:lumMod val="50000"/>
                  </a:schemeClr>
                </a:solidFill>
              </a:rPr>
              <a:t>Higher Touch</a:t>
            </a:r>
          </a:p>
          <a:p>
            <a:pPr marL="380990" indent="-380990"/>
            <a:r>
              <a:rPr lang="en-US" sz="2133" dirty="0">
                <a:solidFill>
                  <a:schemeClr val="accent1">
                    <a:lumMod val="50000"/>
                  </a:schemeClr>
                </a:solidFill>
              </a:rPr>
              <a:t>Provides something for everyone</a:t>
            </a:r>
          </a:p>
          <a:p>
            <a:pPr marL="380990" indent="-380990"/>
            <a:r>
              <a:rPr lang="en-US" sz="2133" dirty="0">
                <a:solidFill>
                  <a:schemeClr val="accent1">
                    <a:lumMod val="50000"/>
                  </a:schemeClr>
                </a:solidFill>
              </a:rPr>
              <a:t>More ‘Cadillac’ type of approach</a:t>
            </a:r>
          </a:p>
          <a:p>
            <a:pPr marL="380990" indent="-380990"/>
            <a:r>
              <a:rPr lang="en-US" sz="2133" dirty="0">
                <a:solidFill>
                  <a:schemeClr val="accent1">
                    <a:lumMod val="50000"/>
                  </a:schemeClr>
                </a:solidFill>
              </a:rPr>
              <a:t>Based on 12% annualized, pooled utilization</a:t>
            </a:r>
          </a:p>
          <a:p>
            <a:pPr marL="0" indent="0">
              <a:buNone/>
            </a:pPr>
            <a:endParaRPr lang="en-US" sz="2400" dirty="0">
              <a:solidFill>
                <a:schemeClr val="accent1">
                  <a:lumMod val="50000"/>
                </a:schemeClr>
              </a:solidFill>
            </a:endParaRPr>
          </a:p>
        </p:txBody>
      </p:sp>
      <p:sp>
        <p:nvSpPr>
          <p:cNvPr id="13" name="TextBox 12"/>
          <p:cNvSpPr txBox="1"/>
          <p:nvPr/>
        </p:nvSpPr>
        <p:spPr>
          <a:xfrm>
            <a:off x="7201978" y="707634"/>
            <a:ext cx="3472068" cy="830997"/>
          </a:xfrm>
          <a:prstGeom prst="rect">
            <a:avLst/>
          </a:prstGeom>
          <a:solidFill>
            <a:schemeClr val="accent3">
              <a:lumMod val="20000"/>
              <a:lumOff val="80000"/>
            </a:schemeClr>
          </a:solidFill>
          <a:ln>
            <a:solidFill>
              <a:schemeClr val="accent3">
                <a:lumMod val="50000"/>
              </a:schemeClr>
            </a:solidFill>
          </a:ln>
        </p:spPr>
        <p:txBody>
          <a:bodyPr wrap="square" rtlCol="0">
            <a:spAutoFit/>
          </a:bodyPr>
          <a:lstStyle/>
          <a:p>
            <a:r>
              <a:rPr lang="en-US" sz="2400" b="1" dirty="0">
                <a:latin typeface="Nixie One" panose="020B0604020202020204" charset="0"/>
              </a:rPr>
              <a:t>Investment Level        </a:t>
            </a:r>
            <a:r>
              <a:rPr lang="en-US" sz="2400" dirty="0">
                <a:solidFill>
                  <a:schemeClr val="bg1">
                    <a:lumMod val="85000"/>
                  </a:schemeClr>
                </a:solidFill>
                <a:latin typeface="Nixie One" panose="020B0604020202020204" charset="0"/>
              </a:rPr>
              <a:t>$</a:t>
            </a:r>
            <a:r>
              <a:rPr lang="en-US" sz="2400" b="1" dirty="0">
                <a:latin typeface="Nixie One" panose="020B0604020202020204" charset="0"/>
              </a:rPr>
              <a:t>$$$</a:t>
            </a:r>
          </a:p>
        </p:txBody>
      </p:sp>
      <p:sp>
        <p:nvSpPr>
          <p:cNvPr id="14" name="TextBox 13"/>
          <p:cNvSpPr txBox="1"/>
          <p:nvPr/>
        </p:nvSpPr>
        <p:spPr>
          <a:xfrm>
            <a:off x="7569150" y="6010074"/>
            <a:ext cx="3595756" cy="461665"/>
          </a:xfrm>
          <a:prstGeom prst="rect">
            <a:avLst/>
          </a:prstGeom>
          <a:solidFill>
            <a:schemeClr val="accent1">
              <a:lumMod val="50000"/>
            </a:schemeClr>
          </a:solidFill>
          <a:ln>
            <a:solidFill>
              <a:schemeClr val="accent3">
                <a:lumMod val="50000"/>
              </a:schemeClr>
            </a:solidFill>
          </a:ln>
        </p:spPr>
        <p:txBody>
          <a:bodyPr wrap="square" rtlCol="0">
            <a:spAutoFit/>
          </a:bodyPr>
          <a:lstStyle/>
          <a:p>
            <a:r>
              <a:rPr lang="en-US" sz="2400" b="1" dirty="0">
                <a:solidFill>
                  <a:schemeClr val="bg1">
                    <a:lumMod val="85000"/>
                  </a:schemeClr>
                </a:solidFill>
                <a:latin typeface="Nixie One" panose="020B0604020202020204" charset="0"/>
              </a:rPr>
              <a:t>               </a:t>
            </a:r>
            <a:r>
              <a:rPr lang="en-US" sz="1333" b="1" dirty="0">
                <a:solidFill>
                  <a:schemeClr val="bg1">
                    <a:lumMod val="85000"/>
                  </a:schemeClr>
                </a:solidFill>
                <a:latin typeface="Nixie One" panose="020B0604020202020204" charset="0"/>
              </a:rPr>
              <a:t> </a:t>
            </a:r>
            <a:endParaRPr lang="en-US" sz="2400" b="1" dirty="0">
              <a:solidFill>
                <a:schemeClr val="bg1">
                  <a:lumMod val="85000"/>
                </a:schemeClr>
              </a:solidFill>
              <a:latin typeface="Nixie One" panose="020B0604020202020204" charset="0"/>
            </a:endParaRPr>
          </a:p>
        </p:txBody>
      </p:sp>
      <p:sp>
        <p:nvSpPr>
          <p:cNvPr id="15" name="TextBox 14"/>
          <p:cNvSpPr txBox="1"/>
          <p:nvPr/>
        </p:nvSpPr>
        <p:spPr>
          <a:xfrm>
            <a:off x="7569149" y="6010073"/>
            <a:ext cx="3595756" cy="461665"/>
          </a:xfrm>
          <a:prstGeom prst="rect">
            <a:avLst/>
          </a:prstGeom>
          <a:noFill/>
        </p:spPr>
        <p:txBody>
          <a:bodyPr wrap="square" rtlCol="0">
            <a:spAutoFit/>
          </a:bodyPr>
          <a:lstStyle/>
          <a:p>
            <a:r>
              <a:rPr lang="en-US" sz="2400" dirty="0" smtClean="0">
                <a:solidFill>
                  <a:schemeClr val="bg1">
                    <a:lumMod val="85000"/>
                  </a:schemeClr>
                </a:solidFill>
              </a:rPr>
              <a:t>$7.23 </a:t>
            </a:r>
            <a:r>
              <a:rPr lang="en-US" sz="2400" dirty="0">
                <a:solidFill>
                  <a:schemeClr val="bg1">
                    <a:lumMod val="85000"/>
                  </a:schemeClr>
                </a:solidFill>
              </a:rPr>
              <a:t>pmpm</a:t>
            </a:r>
          </a:p>
        </p:txBody>
      </p:sp>
    </p:spTree>
    <p:extLst>
      <p:ext uri="{BB962C8B-B14F-4D97-AF65-F5344CB8AC3E}">
        <p14:creationId xmlns:p14="http://schemas.microsoft.com/office/powerpoint/2010/main" val="115576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528033" y="707633"/>
            <a:ext cx="4278400" cy="1371600"/>
          </a:xfrm>
          <a:prstGeom prst="rect">
            <a:avLst/>
          </a:prstGeom>
        </p:spPr>
        <p:txBody>
          <a:bodyPr spcFirstLastPara="1" vert="horz" wrap="square" lIns="121900" tIns="121900" rIns="121900" bIns="121900" rtlCol="0" anchor="ctr" anchorCtr="0">
            <a:noAutofit/>
          </a:bodyPr>
          <a:lstStyle/>
          <a:p>
            <a:r>
              <a:rPr lang="en" sz="3600" dirty="0">
                <a:solidFill>
                  <a:schemeClr val="accent1"/>
                </a:solidFill>
              </a:rPr>
              <a:t>Optional Add-ins</a:t>
            </a:r>
            <a:br>
              <a:rPr lang="en" sz="3600" dirty="0">
                <a:solidFill>
                  <a:schemeClr val="accent1"/>
                </a:solidFill>
              </a:rPr>
            </a:br>
            <a:r>
              <a:rPr lang="en" sz="3600" dirty="0">
                <a:solidFill>
                  <a:schemeClr val="accent1"/>
                </a:solidFill>
              </a:rPr>
              <a:t>Enrich PLUS</a:t>
            </a:r>
            <a:endParaRPr sz="3600" dirty="0">
              <a:solidFill>
                <a:schemeClr val="accent1"/>
              </a:solidFill>
            </a:endParaRPr>
          </a:p>
        </p:txBody>
      </p:sp>
      <p:sp>
        <p:nvSpPr>
          <p:cNvPr id="161" name="Shape 161"/>
          <p:cNvSpPr txBox="1">
            <a:spLocks noGrp="1"/>
          </p:cNvSpPr>
          <p:nvPr>
            <p:ph type="body" idx="1"/>
          </p:nvPr>
        </p:nvSpPr>
        <p:spPr>
          <a:xfrm>
            <a:off x="1077428" y="2303359"/>
            <a:ext cx="9044769" cy="4211600"/>
          </a:xfrm>
          <a:prstGeom prst="rect">
            <a:avLst/>
          </a:prstGeom>
        </p:spPr>
        <p:txBody>
          <a:bodyPr spcFirstLastPara="1" vert="horz" wrap="square" lIns="121900" tIns="121900" rIns="121900" bIns="121900" rtlCol="0" anchor="t" anchorCtr="0">
            <a:noAutofit/>
          </a:bodyPr>
          <a:lstStyle/>
          <a:p>
            <a:pPr marL="474121" indent="-474121">
              <a:lnSpc>
                <a:spcPct val="114000"/>
              </a:lnSpc>
              <a:buBlip>
                <a:blip r:embed="rId3"/>
              </a:buBlip>
            </a:pPr>
            <a:r>
              <a:rPr lang="en-US" sz="1867" b="1" dirty="0">
                <a:solidFill>
                  <a:srgbClr val="7F7F7F"/>
                </a:solidFill>
                <a:latin typeface="Nixie One" panose="020B0604020202020204" charset="0"/>
              </a:rPr>
              <a:t>Depending on size of block or organization, can add in additional monthly premium for treatment</a:t>
            </a:r>
          </a:p>
          <a:p>
            <a:pPr marL="474121" indent="-474121">
              <a:lnSpc>
                <a:spcPct val="114000"/>
              </a:lnSpc>
              <a:buBlip>
                <a:blip r:embed="rId3"/>
              </a:buBlip>
            </a:pPr>
            <a:r>
              <a:rPr lang="en-US" sz="1867" b="1" dirty="0">
                <a:solidFill>
                  <a:srgbClr val="7F7F7F"/>
                </a:solidFill>
                <a:latin typeface="Nixie One" panose="020B0604020202020204" charset="0"/>
              </a:rPr>
              <a:t>Could look to tailor specific HUB experience components – </a:t>
            </a:r>
            <a:r>
              <a:rPr lang="en-US" sz="1867" b="1" dirty="0" err="1">
                <a:solidFill>
                  <a:srgbClr val="7F7F7F"/>
                </a:solidFill>
                <a:latin typeface="Nixie One" panose="020B0604020202020204" charset="0"/>
              </a:rPr>
              <a:t>ie</a:t>
            </a:r>
            <a:r>
              <a:rPr lang="en-US" sz="1867" b="1" dirty="0">
                <a:solidFill>
                  <a:srgbClr val="7F7F7F"/>
                </a:solidFill>
                <a:latin typeface="Nixie One" panose="020B0604020202020204" charset="0"/>
              </a:rPr>
              <a:t> dedicated phone line with priority answering</a:t>
            </a:r>
          </a:p>
          <a:p>
            <a:pPr marL="474121" indent="-474121">
              <a:lnSpc>
                <a:spcPct val="114000"/>
              </a:lnSpc>
              <a:buBlip>
                <a:blip r:embed="rId3"/>
              </a:buBlip>
            </a:pPr>
            <a:r>
              <a:rPr lang="en-US" sz="1867" b="1" dirty="0">
                <a:solidFill>
                  <a:srgbClr val="7F7F7F"/>
                </a:solidFill>
                <a:latin typeface="Nixie One" panose="020B0604020202020204" charset="0"/>
              </a:rPr>
              <a:t>Add certification component to the manager mental health training and run HUB customer cohorts with tailored content and customized course materials and modules</a:t>
            </a:r>
          </a:p>
          <a:p>
            <a:pPr marL="474121" indent="-474121">
              <a:lnSpc>
                <a:spcPct val="114000"/>
              </a:lnSpc>
              <a:buBlip>
                <a:blip r:embed="rId3"/>
              </a:buBlip>
            </a:pPr>
            <a:r>
              <a:rPr lang="en-US" sz="1867" b="1" dirty="0">
                <a:solidFill>
                  <a:srgbClr val="7F7F7F"/>
                </a:solidFill>
                <a:latin typeface="Nixie One" panose="020B0604020202020204" charset="0"/>
              </a:rPr>
              <a:t>Integration with virtual health providers</a:t>
            </a:r>
          </a:p>
        </p:txBody>
      </p:sp>
      <p:grpSp>
        <p:nvGrpSpPr>
          <p:cNvPr id="162" name="Shape 162"/>
          <p:cNvGrpSpPr/>
          <p:nvPr/>
        </p:nvGrpSpPr>
        <p:grpSpPr>
          <a:xfrm>
            <a:off x="444831" y="1149137"/>
            <a:ext cx="488611" cy="488583"/>
            <a:chOff x="1923675" y="1633650"/>
            <a:chExt cx="436000" cy="435975"/>
          </a:xfrm>
        </p:grpSpPr>
        <p:sp>
          <p:nvSpPr>
            <p:cNvPr id="163" name="Shape 163"/>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Shape 164"/>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Shape 165"/>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Shape 166"/>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Shape 167"/>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Shape 168"/>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
        <p:nvSpPr>
          <p:cNvPr id="169" name="Shape 16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29</a:t>
            </a:fld>
            <a:endParaRPr/>
          </a:p>
        </p:txBody>
      </p:sp>
    </p:spTree>
    <p:extLst>
      <p:ext uri="{BB962C8B-B14F-4D97-AF65-F5344CB8AC3E}">
        <p14:creationId xmlns:p14="http://schemas.microsoft.com/office/powerpoint/2010/main" val="1956633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98357540"/>
              </p:ext>
            </p:extLst>
          </p:nvPr>
        </p:nvGraphicFramePr>
        <p:xfrm>
          <a:off x="2081214" y="352427"/>
          <a:ext cx="9328658" cy="6353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62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5285365" y="2269356"/>
            <a:ext cx="6562057" cy="1546400"/>
          </a:xfrm>
          <a:prstGeom prst="rect">
            <a:avLst/>
          </a:prstGeom>
        </p:spPr>
        <p:txBody>
          <a:bodyPr spcFirstLastPara="1" vert="horz" wrap="square" lIns="121900" tIns="121900" rIns="121900" bIns="121900" rtlCol="0" anchor="b" anchorCtr="0">
            <a:noAutofit/>
          </a:bodyPr>
          <a:lstStyle/>
          <a:p>
            <a:r>
              <a:rPr lang="en" sz="4000" dirty="0"/>
              <a:t>Continuing to Evolve, </a:t>
            </a:r>
            <a:r>
              <a:rPr lang="en" sz="4000" dirty="0" smtClean="0"/>
              <a:t>  Continuing </a:t>
            </a:r>
            <a:r>
              <a:rPr lang="en" sz="4000" dirty="0"/>
              <a:t>to Lead</a:t>
            </a:r>
            <a:endParaRPr sz="4000" dirty="0"/>
          </a:p>
        </p:txBody>
      </p:sp>
      <p:sp>
        <p:nvSpPr>
          <p:cNvPr id="148" name="Shape 148"/>
          <p:cNvSpPr txBox="1"/>
          <p:nvPr/>
        </p:nvSpPr>
        <p:spPr>
          <a:xfrm>
            <a:off x="0" y="671133"/>
            <a:ext cx="4628400" cy="5091600"/>
          </a:xfrm>
          <a:prstGeom prst="rect">
            <a:avLst/>
          </a:prstGeom>
          <a:noFill/>
          <a:ln>
            <a:noFill/>
          </a:ln>
        </p:spPr>
        <p:txBody>
          <a:bodyPr spcFirstLastPara="1" wrap="square" lIns="121900" tIns="121900" rIns="121900" bIns="121900" anchor="ctr" anchorCtr="0">
            <a:noAutofit/>
          </a:bodyPr>
          <a:lstStyle/>
          <a:p>
            <a:pPr lvl="0" algn="ctr"/>
            <a:r>
              <a:rPr lang="en-US" sz="3600" dirty="0">
                <a:solidFill>
                  <a:srgbClr val="18637B"/>
                </a:solidFill>
                <a:latin typeface="Roboto Slab"/>
                <a:ea typeface="Roboto Slab"/>
                <a:cs typeface="Roboto Slab"/>
                <a:sym typeface="Roboto Slab"/>
              </a:rPr>
              <a:t>Coming Soon</a:t>
            </a:r>
          </a:p>
        </p:txBody>
      </p:sp>
      <p:sp>
        <p:nvSpPr>
          <p:cNvPr id="149" name="Shape 149"/>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30</a:t>
            </a:fld>
            <a:endParaRPr dirty="0"/>
          </a:p>
        </p:txBody>
      </p:sp>
    </p:spTree>
    <p:extLst>
      <p:ext uri="{BB962C8B-B14F-4D97-AF65-F5344CB8AC3E}">
        <p14:creationId xmlns:p14="http://schemas.microsoft.com/office/powerpoint/2010/main" val="3060347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9" name="Picture 8">
            <a:hlinkClick r:id="rId3" action="ppaction://hlinkfile"/>
          </p:cNvPr>
          <p:cNvPicPr>
            <a:picLocks noChangeAspect="1"/>
          </p:cNvPicPr>
          <p:nvPr/>
        </p:nvPicPr>
        <p:blipFill rotWithShape="1">
          <a:blip r:embed="rId4"/>
          <a:srcRect l="9110" t="8524" r="20309"/>
          <a:stretch/>
        </p:blipFill>
        <p:spPr>
          <a:xfrm>
            <a:off x="5410291" y="1142435"/>
            <a:ext cx="4862285" cy="2931887"/>
          </a:xfrm>
          <a:prstGeom prst="rect">
            <a:avLst/>
          </a:prstGeom>
        </p:spPr>
      </p:pic>
      <p:sp>
        <p:nvSpPr>
          <p:cNvPr id="8" name="Shape 431"/>
          <p:cNvSpPr/>
          <p:nvPr/>
        </p:nvSpPr>
        <p:spPr>
          <a:xfrm>
            <a:off x="5344979" y="914401"/>
            <a:ext cx="5196115" cy="3859841"/>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ller" panose="020B0503030302020204" pitchFamily="34" charset="0"/>
            </a:endParaRPr>
          </a:p>
        </p:txBody>
      </p:sp>
      <p:sp>
        <p:nvSpPr>
          <p:cNvPr id="425" name="Shape 425"/>
          <p:cNvSpPr txBox="1">
            <a:spLocks noGrp="1"/>
          </p:cNvSpPr>
          <p:nvPr>
            <p:ph type="body" idx="4294967295"/>
          </p:nvPr>
        </p:nvSpPr>
        <p:spPr>
          <a:xfrm>
            <a:off x="792029" y="302113"/>
            <a:ext cx="4674800" cy="1351516"/>
          </a:xfrm>
          <a:prstGeom prst="rect">
            <a:avLst/>
          </a:prstGeom>
        </p:spPr>
        <p:txBody>
          <a:bodyPr spcFirstLastPara="1" vert="horz" wrap="square" lIns="121900" tIns="121900" rIns="121900" bIns="121900" rtlCol="0" anchor="ctr" anchorCtr="0">
            <a:noAutofit/>
          </a:bodyPr>
          <a:lstStyle/>
          <a:p>
            <a:pPr marL="0" indent="0">
              <a:spcBef>
                <a:spcPts val="800"/>
              </a:spcBef>
              <a:spcAft>
                <a:spcPts val="0"/>
              </a:spcAft>
              <a:buNone/>
            </a:pPr>
            <a:r>
              <a:rPr lang="en-US" sz="2400" b="1" dirty="0">
                <a:solidFill>
                  <a:srgbClr val="18637B"/>
                </a:solidFill>
                <a:latin typeface="Roboto Slab"/>
                <a:ea typeface="Roboto Slab"/>
                <a:cs typeface="Roboto Slab"/>
                <a:sym typeface="Roboto Slab"/>
              </a:rPr>
              <a:t>Meaningful Insights Powered by Microsoft Power BI</a:t>
            </a:r>
          </a:p>
        </p:txBody>
      </p:sp>
      <p:sp>
        <p:nvSpPr>
          <p:cNvPr id="426" name="Shape 426"/>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31</a:t>
            </a:fld>
            <a:endParaRPr/>
          </a:p>
        </p:txBody>
      </p:sp>
      <p:sp>
        <p:nvSpPr>
          <p:cNvPr id="3" name="TextBox 2"/>
          <p:cNvSpPr txBox="1"/>
          <p:nvPr/>
        </p:nvSpPr>
        <p:spPr>
          <a:xfrm>
            <a:off x="919385" y="1797545"/>
            <a:ext cx="4305759" cy="5015797"/>
          </a:xfrm>
          <a:prstGeom prst="rect">
            <a:avLst/>
          </a:prstGeom>
          <a:noFill/>
        </p:spPr>
        <p:txBody>
          <a:bodyPr wrap="square" rtlCol="0">
            <a:spAutoFit/>
          </a:bodyPr>
          <a:lstStyle/>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Tailored dashboard </a:t>
            </a:r>
          </a:p>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Real-time data visualization</a:t>
            </a:r>
          </a:p>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Trending, change over time, historical data</a:t>
            </a:r>
          </a:p>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Sort, slice and dice global data geographically</a:t>
            </a:r>
          </a:p>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By case type and presenting issue</a:t>
            </a:r>
          </a:p>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Tailor your dashboard for easy, real-time access to data</a:t>
            </a:r>
          </a:p>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Work with your Homewood Account Executive to turn data into action</a:t>
            </a:r>
          </a:p>
          <a:p>
            <a:pPr marL="380990" indent="-380990">
              <a:buFont typeface="Arial" panose="020B0604020202020204" pitchFamily="34" charset="0"/>
              <a:buChar char="•"/>
            </a:pPr>
            <a:endParaRPr lang="en-US" sz="2133" dirty="0">
              <a:solidFill>
                <a:schemeClr val="accent1">
                  <a:lumMod val="50000"/>
                </a:schemeClr>
              </a:solidFill>
              <a:latin typeface="Aller" panose="020B0503030302020204" pitchFamily="34" charset="0"/>
            </a:endParaRPr>
          </a:p>
          <a:p>
            <a:endParaRPr lang="en-US" sz="2133" dirty="0">
              <a:latin typeface="Aller" panose="020B0503030302020204" pitchFamily="34" charset="0"/>
            </a:endParaRPr>
          </a:p>
        </p:txBody>
      </p:sp>
      <p:pic>
        <p:nvPicPr>
          <p:cNvPr id="2" name="Picture 1"/>
          <p:cNvPicPr>
            <a:picLocks noChangeAspect="1"/>
          </p:cNvPicPr>
          <p:nvPr/>
        </p:nvPicPr>
        <p:blipFill rotWithShape="1">
          <a:blip r:embed="rId5"/>
          <a:srcRect l="17367" r="19822"/>
          <a:stretch/>
        </p:blipFill>
        <p:spPr>
          <a:xfrm>
            <a:off x="8719253" y="3435674"/>
            <a:ext cx="3215243" cy="2607085"/>
          </a:xfrm>
          <a:prstGeom prst="rect">
            <a:avLst/>
          </a:prstGeom>
        </p:spPr>
      </p:pic>
      <p:sp>
        <p:nvSpPr>
          <p:cNvPr id="7" name="TextBox 6"/>
          <p:cNvSpPr txBox="1"/>
          <p:nvPr/>
        </p:nvSpPr>
        <p:spPr>
          <a:xfrm>
            <a:off x="6389877" y="5114069"/>
            <a:ext cx="1025152" cy="461665"/>
          </a:xfrm>
          <a:prstGeom prst="rect">
            <a:avLst/>
          </a:prstGeom>
          <a:solidFill>
            <a:schemeClr val="bg1"/>
          </a:solidFill>
        </p:spPr>
        <p:txBody>
          <a:bodyPr wrap="square" rtlCol="0">
            <a:spAutoFit/>
          </a:bodyPr>
          <a:lstStyle/>
          <a:p>
            <a:endParaRPr lang="en-CA" sz="2400" dirty="0">
              <a:latin typeface="Aller" panose="020B0503030302020204" pitchFamily="34" charset="0"/>
            </a:endParaRPr>
          </a:p>
        </p:txBody>
      </p:sp>
      <p:sp>
        <p:nvSpPr>
          <p:cNvPr id="5" name="TextBox 4"/>
          <p:cNvSpPr txBox="1"/>
          <p:nvPr/>
        </p:nvSpPr>
        <p:spPr>
          <a:xfrm>
            <a:off x="5611596" y="1174090"/>
            <a:ext cx="1204685" cy="461665"/>
          </a:xfrm>
          <a:prstGeom prst="rect">
            <a:avLst/>
          </a:prstGeom>
          <a:solidFill>
            <a:schemeClr val="bg1"/>
          </a:solidFill>
        </p:spPr>
        <p:txBody>
          <a:bodyPr wrap="square" rtlCol="0">
            <a:spAutoFit/>
          </a:bodyPr>
          <a:lstStyle/>
          <a:p>
            <a:endParaRPr lang="en-CA" sz="2400" dirty="0">
              <a:latin typeface="Aller" panose="020B0503030302020204" pitchFamily="34" charset="0"/>
            </a:endParaRPr>
          </a:p>
        </p:txBody>
      </p:sp>
      <p:sp>
        <p:nvSpPr>
          <p:cNvPr id="423" name="Shape 423"/>
          <p:cNvSpPr/>
          <p:nvPr/>
        </p:nvSpPr>
        <p:spPr>
          <a:xfrm rot="5400000">
            <a:off x="8921037" y="3094404"/>
            <a:ext cx="2811679" cy="3494219"/>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114454"/>
          </a:solidFill>
          <a:ln w="19050" cap="flat" cmpd="sng">
            <a:solidFill>
              <a:srgbClr val="18637B"/>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Aller" panose="020B0503030302020204" pitchFamily="34" charset="0"/>
            </a:endParaRPr>
          </a:p>
        </p:txBody>
      </p:sp>
      <p:sp>
        <p:nvSpPr>
          <p:cNvPr id="12" name="TextBox 11"/>
          <p:cNvSpPr txBox="1"/>
          <p:nvPr/>
        </p:nvSpPr>
        <p:spPr>
          <a:xfrm>
            <a:off x="8921653" y="3953768"/>
            <a:ext cx="231428" cy="461665"/>
          </a:xfrm>
          <a:prstGeom prst="rect">
            <a:avLst/>
          </a:prstGeom>
          <a:solidFill>
            <a:schemeClr val="bg1"/>
          </a:solidFill>
        </p:spPr>
        <p:txBody>
          <a:bodyPr wrap="square" rtlCol="0">
            <a:spAutoFit/>
          </a:bodyPr>
          <a:lstStyle/>
          <a:p>
            <a:endParaRPr lang="en-CA" sz="2400" dirty="0">
              <a:latin typeface="Aller" panose="020B0503030302020204" pitchFamily="34" charset="0"/>
            </a:endParaRPr>
          </a:p>
        </p:txBody>
      </p:sp>
      <p:pic>
        <p:nvPicPr>
          <p:cNvPr id="13" name="Picture 2" descr="Image result for RBC royal bank logo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143" y="1130654"/>
            <a:ext cx="1201091" cy="5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77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2054" name="Picture 6" descr="Image result for podcast"/>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6955" y="0"/>
            <a:ext cx="13052888" cy="6857867"/>
          </a:xfrm>
          <a:prstGeom prst="rect">
            <a:avLst/>
          </a:prstGeom>
          <a:noFill/>
          <a:extLst>
            <a:ext uri="{909E8E84-426E-40DD-AFC4-6F175D3DCCD1}">
              <a14:hiddenFill xmlns:a14="http://schemas.microsoft.com/office/drawing/2010/main">
                <a:solidFill>
                  <a:srgbClr val="FFFFFF"/>
                </a:solidFill>
              </a14:hiddenFill>
            </a:ext>
          </a:extLst>
        </p:spPr>
      </p:pic>
      <p:sp>
        <p:nvSpPr>
          <p:cNvPr id="425" name="Shape 425"/>
          <p:cNvSpPr txBox="1">
            <a:spLocks noGrp="1"/>
          </p:cNvSpPr>
          <p:nvPr>
            <p:ph type="body" idx="4294967295"/>
          </p:nvPr>
        </p:nvSpPr>
        <p:spPr>
          <a:xfrm>
            <a:off x="2627903" y="661549"/>
            <a:ext cx="4674800" cy="1351516"/>
          </a:xfrm>
          <a:prstGeom prst="rect">
            <a:avLst/>
          </a:prstGeom>
        </p:spPr>
        <p:txBody>
          <a:bodyPr spcFirstLastPara="1" vert="horz" wrap="square" lIns="121900" tIns="121900" rIns="121900" bIns="121900" rtlCol="0" anchor="ctr" anchorCtr="0">
            <a:noAutofit/>
          </a:bodyPr>
          <a:lstStyle/>
          <a:p>
            <a:pPr marL="0" indent="0">
              <a:spcBef>
                <a:spcPts val="800"/>
              </a:spcBef>
              <a:spcAft>
                <a:spcPts val="0"/>
              </a:spcAft>
              <a:buNone/>
            </a:pPr>
            <a:r>
              <a:rPr lang="en-US" sz="2667" b="1" dirty="0">
                <a:solidFill>
                  <a:schemeClr val="bg1"/>
                </a:solidFill>
                <a:latin typeface="Roboto Slab"/>
                <a:ea typeface="Roboto Slab"/>
                <a:cs typeface="Roboto Slab"/>
                <a:sym typeface="Roboto Slab"/>
              </a:rPr>
              <a:t>Homewood’s ‘Doc Talk’ Podcast Series</a:t>
            </a:r>
          </a:p>
        </p:txBody>
      </p:sp>
      <p:sp>
        <p:nvSpPr>
          <p:cNvPr id="426" name="Shape 426"/>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32</a:t>
            </a:fld>
            <a:endParaRPr/>
          </a:p>
        </p:txBody>
      </p:sp>
      <p:sp>
        <p:nvSpPr>
          <p:cNvPr id="3" name="TextBox 2"/>
          <p:cNvSpPr txBox="1"/>
          <p:nvPr/>
        </p:nvSpPr>
        <p:spPr>
          <a:xfrm>
            <a:off x="2327296" y="2315534"/>
            <a:ext cx="5392925" cy="3867277"/>
          </a:xfrm>
          <a:prstGeom prst="rect">
            <a:avLst/>
          </a:prstGeom>
          <a:noFill/>
        </p:spPr>
        <p:txBody>
          <a:bodyPr wrap="square" rtlCol="0">
            <a:spAutoFit/>
          </a:bodyPr>
          <a:lstStyle/>
          <a:p>
            <a:pPr marL="380990" indent="-380990">
              <a:buClr>
                <a:schemeClr val="bg1"/>
              </a:buClr>
              <a:buFont typeface="Arial" panose="020B0604020202020204" pitchFamily="34" charset="0"/>
              <a:buChar char="•"/>
            </a:pPr>
            <a:r>
              <a:rPr lang="en-US" sz="2133" dirty="0">
                <a:solidFill>
                  <a:schemeClr val="bg1">
                    <a:lumMod val="95000"/>
                  </a:schemeClr>
                </a:solidFill>
                <a:latin typeface="Aller" panose="020B0503030302020204" pitchFamily="34" charset="0"/>
              </a:rPr>
              <a:t>Podcast series featuring relevant, interesting interviews with Homewood’s clinical and medical professionals including:</a:t>
            </a:r>
          </a:p>
          <a:p>
            <a:pPr>
              <a:buClr>
                <a:schemeClr val="bg1"/>
              </a:buClr>
            </a:pPr>
            <a:endParaRPr lang="en-US" sz="2133" dirty="0">
              <a:solidFill>
                <a:schemeClr val="bg1">
                  <a:lumMod val="95000"/>
                </a:schemeClr>
              </a:solidFill>
              <a:latin typeface="Aller" panose="020B0503030302020204" pitchFamily="34" charset="0"/>
            </a:endParaRPr>
          </a:p>
          <a:p>
            <a:pPr marL="380990" lvl="7" indent="-380990">
              <a:buClr>
                <a:schemeClr val="bg1"/>
              </a:buClr>
              <a:buFont typeface="Arial" panose="020B0604020202020204" pitchFamily="34" charset="0"/>
              <a:buChar char="•"/>
            </a:pPr>
            <a:r>
              <a:rPr lang="en-US" sz="2400" dirty="0">
                <a:solidFill>
                  <a:schemeClr val="bg1">
                    <a:lumMod val="95000"/>
                  </a:schemeClr>
                </a:solidFill>
                <a:latin typeface="Aller" panose="020B0503030302020204" pitchFamily="34" charset="0"/>
              </a:rPr>
              <a:t>Psychiatrists</a:t>
            </a:r>
          </a:p>
          <a:p>
            <a:pPr marL="380990" lvl="6" indent="-380990">
              <a:buClr>
                <a:schemeClr val="bg1"/>
              </a:buClr>
              <a:buFont typeface="Arial" panose="020B0604020202020204" pitchFamily="34" charset="0"/>
              <a:buChar char="•"/>
            </a:pPr>
            <a:r>
              <a:rPr lang="en-US" sz="2400" dirty="0">
                <a:solidFill>
                  <a:schemeClr val="bg1">
                    <a:lumMod val="95000"/>
                  </a:schemeClr>
                </a:solidFill>
                <a:latin typeface="Aller" panose="020B0503030302020204" pitchFamily="34" charset="0"/>
              </a:rPr>
              <a:t>Addiction Medicine Physicians</a:t>
            </a:r>
          </a:p>
          <a:p>
            <a:pPr marL="380990" lvl="6" indent="-380990">
              <a:buClr>
                <a:schemeClr val="bg1"/>
              </a:buClr>
              <a:buFont typeface="Arial" panose="020B0604020202020204" pitchFamily="34" charset="0"/>
              <a:buChar char="•"/>
            </a:pPr>
            <a:r>
              <a:rPr lang="en-US" sz="2400" dirty="0">
                <a:solidFill>
                  <a:schemeClr val="bg1">
                    <a:lumMod val="95000"/>
                  </a:schemeClr>
                </a:solidFill>
                <a:latin typeface="Aller" panose="020B0503030302020204" pitchFamily="34" charset="0"/>
              </a:rPr>
              <a:t>Family Physicians</a:t>
            </a:r>
          </a:p>
          <a:p>
            <a:pPr marL="380990" lvl="6" indent="-380990">
              <a:buClr>
                <a:schemeClr val="bg1"/>
              </a:buClr>
              <a:buFont typeface="Arial" panose="020B0604020202020204" pitchFamily="34" charset="0"/>
              <a:buChar char="•"/>
            </a:pPr>
            <a:r>
              <a:rPr lang="en-US" sz="2400" dirty="0">
                <a:solidFill>
                  <a:schemeClr val="bg1">
                    <a:lumMod val="95000"/>
                  </a:schemeClr>
                </a:solidFill>
                <a:latin typeface="Aller" panose="020B0503030302020204" pitchFamily="34" charset="0"/>
              </a:rPr>
              <a:t>Psychologists</a:t>
            </a:r>
          </a:p>
          <a:p>
            <a:pPr marL="380990" indent="-380990">
              <a:buClr>
                <a:schemeClr val="bg1"/>
              </a:buClr>
              <a:buFont typeface="Arial" panose="020B0604020202020204" pitchFamily="34" charset="0"/>
              <a:buChar char="•"/>
            </a:pPr>
            <a:endParaRPr lang="en-US" sz="2133" dirty="0">
              <a:solidFill>
                <a:schemeClr val="bg1">
                  <a:lumMod val="95000"/>
                </a:schemeClr>
              </a:solidFill>
              <a:latin typeface="Aller" panose="020B0503030302020204" pitchFamily="34" charset="0"/>
            </a:endParaRPr>
          </a:p>
          <a:p>
            <a:endParaRPr lang="en-US" sz="2133" dirty="0">
              <a:solidFill>
                <a:schemeClr val="bg1">
                  <a:lumMod val="95000"/>
                </a:schemeClr>
              </a:solidFill>
              <a:latin typeface="Aller" panose="020B0503030302020204" pitchFamily="34" charset="0"/>
            </a:endParaRPr>
          </a:p>
        </p:txBody>
      </p:sp>
      <p:sp>
        <p:nvSpPr>
          <p:cNvPr id="4" name="Flowchart: Connector 3"/>
          <p:cNvSpPr/>
          <p:nvPr/>
        </p:nvSpPr>
        <p:spPr>
          <a:xfrm>
            <a:off x="689808" y="274483"/>
            <a:ext cx="1327355" cy="1366684"/>
          </a:xfrm>
          <a:prstGeom prst="flowChartConnector">
            <a:avLst/>
          </a:prstGeom>
          <a:effectLst>
            <a:glow rad="1397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solidFill>
                  <a:schemeClr val="accent1">
                    <a:lumMod val="50000"/>
                  </a:schemeClr>
                </a:solidFill>
                <a:latin typeface="Arial Bold" panose="020B0704020202020204" pitchFamily="34" charset="0"/>
                <a:cs typeface="Arial Bold" panose="020B0704020202020204" pitchFamily="34" charset="0"/>
              </a:rPr>
              <a:t>New for 2020</a:t>
            </a:r>
          </a:p>
        </p:txBody>
      </p:sp>
    </p:spTree>
    <p:extLst>
      <p:ext uri="{BB962C8B-B14F-4D97-AF65-F5344CB8AC3E}">
        <p14:creationId xmlns:p14="http://schemas.microsoft.com/office/powerpoint/2010/main" val="16182550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body" idx="4294967295"/>
          </p:nvPr>
        </p:nvSpPr>
        <p:spPr>
          <a:xfrm>
            <a:off x="2416685" y="694951"/>
            <a:ext cx="4674800" cy="1351516"/>
          </a:xfrm>
          <a:prstGeom prst="rect">
            <a:avLst/>
          </a:prstGeom>
        </p:spPr>
        <p:txBody>
          <a:bodyPr spcFirstLastPara="1" vert="horz" wrap="square" lIns="121900" tIns="121900" rIns="121900" bIns="121900" rtlCol="0" anchor="ctr" anchorCtr="0">
            <a:noAutofit/>
          </a:bodyPr>
          <a:lstStyle/>
          <a:p>
            <a:pPr marL="0" indent="0">
              <a:spcBef>
                <a:spcPts val="800"/>
              </a:spcBef>
              <a:spcAft>
                <a:spcPts val="0"/>
              </a:spcAft>
              <a:buNone/>
            </a:pPr>
            <a:r>
              <a:rPr lang="en-US" sz="2667" b="1" dirty="0">
                <a:solidFill>
                  <a:schemeClr val="accent1">
                    <a:lumMod val="50000"/>
                  </a:schemeClr>
                </a:solidFill>
                <a:latin typeface="Roboto Slab"/>
                <a:ea typeface="Roboto Slab"/>
                <a:cs typeface="Roboto Slab"/>
                <a:sym typeface="Roboto Slab"/>
              </a:rPr>
              <a:t>Homewood’s Guided Pathways</a:t>
            </a:r>
          </a:p>
        </p:txBody>
      </p:sp>
      <p:sp>
        <p:nvSpPr>
          <p:cNvPr id="426" name="Shape 426"/>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33</a:t>
            </a:fld>
            <a:endParaRPr/>
          </a:p>
        </p:txBody>
      </p:sp>
      <p:sp>
        <p:nvSpPr>
          <p:cNvPr id="3" name="TextBox 2"/>
          <p:cNvSpPr txBox="1"/>
          <p:nvPr/>
        </p:nvSpPr>
        <p:spPr>
          <a:xfrm>
            <a:off x="2369246" y="2290085"/>
            <a:ext cx="4967076" cy="4195508"/>
          </a:xfrm>
          <a:prstGeom prst="rect">
            <a:avLst/>
          </a:prstGeom>
          <a:noFill/>
        </p:spPr>
        <p:txBody>
          <a:bodyPr wrap="square" rtlCol="0">
            <a:spAutoFit/>
          </a:bodyPr>
          <a:lstStyle/>
          <a:p>
            <a:pPr marL="380990" indent="-380990">
              <a:buClr>
                <a:schemeClr val="accent1">
                  <a:lumMod val="50000"/>
                </a:schemeClr>
              </a:buClr>
              <a:buFont typeface="Arial" panose="020B0604020202020204" pitchFamily="34" charset="0"/>
              <a:buChar char="•"/>
            </a:pPr>
            <a:r>
              <a:rPr lang="en-US" sz="2133" dirty="0">
                <a:solidFill>
                  <a:schemeClr val="accent1">
                    <a:lumMod val="50000"/>
                  </a:schemeClr>
                </a:solidFill>
                <a:latin typeface="Aller" panose="020B0503030302020204" pitchFamily="34" charset="0"/>
              </a:rPr>
              <a:t>An online experience designed to help employees identify the best and appropriate Homewood resources to help manage the condition or issue they are facing:</a:t>
            </a:r>
          </a:p>
          <a:p>
            <a:pPr marL="380990" indent="-380990">
              <a:buClr>
                <a:schemeClr val="accent1">
                  <a:lumMod val="50000"/>
                </a:schemeClr>
              </a:buClr>
              <a:buFont typeface="Arial" panose="020B0604020202020204" pitchFamily="34" charset="0"/>
              <a:buChar char="•"/>
            </a:pPr>
            <a:endParaRPr lang="en-US" sz="2133" dirty="0">
              <a:solidFill>
                <a:schemeClr val="accent1">
                  <a:lumMod val="50000"/>
                </a:schemeClr>
              </a:solidFill>
              <a:latin typeface="Aller" panose="020B0503030302020204" pitchFamily="34" charset="0"/>
            </a:endParaRPr>
          </a:p>
          <a:p>
            <a:pPr marL="380990" lvl="2" indent="-380990">
              <a:buClr>
                <a:schemeClr val="accent1">
                  <a:lumMod val="50000"/>
                </a:schemeClr>
              </a:buClr>
              <a:buFont typeface="Arial" panose="020B0604020202020204" pitchFamily="34" charset="0"/>
              <a:buChar char="•"/>
            </a:pPr>
            <a:r>
              <a:rPr lang="en-US" sz="2400" dirty="0">
                <a:solidFill>
                  <a:schemeClr val="accent1">
                    <a:lumMod val="50000"/>
                  </a:schemeClr>
                </a:solidFill>
                <a:latin typeface="Aller" panose="020B0503030302020204" pitchFamily="34" charset="0"/>
              </a:rPr>
              <a:t>Stress</a:t>
            </a:r>
          </a:p>
          <a:p>
            <a:pPr marL="380990" indent="-380990">
              <a:buClr>
                <a:schemeClr val="accent1">
                  <a:lumMod val="50000"/>
                </a:schemeClr>
              </a:buClr>
              <a:buFont typeface="Arial" panose="020B0604020202020204" pitchFamily="34" charset="0"/>
              <a:buChar char="•"/>
            </a:pPr>
            <a:r>
              <a:rPr lang="en-US" sz="2400" dirty="0">
                <a:solidFill>
                  <a:schemeClr val="accent1">
                    <a:lumMod val="50000"/>
                  </a:schemeClr>
                </a:solidFill>
                <a:latin typeface="Aller" panose="020B0503030302020204" pitchFamily="34" charset="0"/>
              </a:rPr>
              <a:t>Depression</a:t>
            </a:r>
          </a:p>
          <a:p>
            <a:pPr marL="380990" indent="-380990">
              <a:buClr>
                <a:schemeClr val="accent1">
                  <a:lumMod val="50000"/>
                </a:schemeClr>
              </a:buClr>
              <a:buFont typeface="Arial" panose="020B0604020202020204" pitchFamily="34" charset="0"/>
              <a:buChar char="•"/>
            </a:pPr>
            <a:r>
              <a:rPr lang="en-US" sz="2400" dirty="0">
                <a:solidFill>
                  <a:schemeClr val="accent1">
                    <a:lumMod val="50000"/>
                  </a:schemeClr>
                </a:solidFill>
                <a:latin typeface="Aller" panose="020B0503030302020204" pitchFamily="34" charset="0"/>
              </a:rPr>
              <a:t>Anxiety</a:t>
            </a:r>
          </a:p>
          <a:p>
            <a:pPr marL="380990" indent="-380990">
              <a:buClr>
                <a:schemeClr val="accent1">
                  <a:lumMod val="50000"/>
                </a:schemeClr>
              </a:buClr>
              <a:buFont typeface="Arial" panose="020B0604020202020204" pitchFamily="34" charset="0"/>
              <a:buChar char="•"/>
            </a:pPr>
            <a:r>
              <a:rPr lang="en-US" sz="2400" dirty="0">
                <a:solidFill>
                  <a:schemeClr val="accent1">
                    <a:lumMod val="50000"/>
                  </a:schemeClr>
                </a:solidFill>
                <a:latin typeface="Aller" panose="020B0503030302020204" pitchFamily="34" charset="0"/>
              </a:rPr>
              <a:t>Others</a:t>
            </a:r>
          </a:p>
          <a:p>
            <a:pPr marL="380990" indent="-380990">
              <a:buClr>
                <a:schemeClr val="accent1">
                  <a:lumMod val="50000"/>
                </a:schemeClr>
              </a:buClr>
              <a:buFont typeface="Arial" panose="020B0604020202020204" pitchFamily="34" charset="0"/>
              <a:buChar char="•"/>
            </a:pPr>
            <a:endParaRPr lang="en-US" sz="2133" dirty="0">
              <a:solidFill>
                <a:schemeClr val="accent1">
                  <a:lumMod val="50000"/>
                </a:schemeClr>
              </a:solidFill>
              <a:latin typeface="Aller" panose="020B0503030302020204" pitchFamily="34" charset="0"/>
            </a:endParaRPr>
          </a:p>
          <a:p>
            <a:endParaRPr lang="en-US" sz="2133" dirty="0">
              <a:solidFill>
                <a:schemeClr val="accent1">
                  <a:lumMod val="50000"/>
                </a:schemeClr>
              </a:solidFill>
              <a:latin typeface="Aller" panose="020B0503030302020204" pitchFamily="34" charset="0"/>
            </a:endParaRPr>
          </a:p>
        </p:txBody>
      </p:sp>
      <p:sp>
        <p:nvSpPr>
          <p:cNvPr id="4" name="Flowchart: Connector 3"/>
          <p:cNvSpPr/>
          <p:nvPr/>
        </p:nvSpPr>
        <p:spPr>
          <a:xfrm>
            <a:off x="703111" y="366342"/>
            <a:ext cx="1327355" cy="1366684"/>
          </a:xfrm>
          <a:prstGeom prst="flowChartConnector">
            <a:avLst/>
          </a:prstGeom>
          <a:effectLst>
            <a:glow rad="1397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solidFill>
                  <a:schemeClr val="accent1">
                    <a:lumMod val="50000"/>
                  </a:schemeClr>
                </a:solidFill>
                <a:latin typeface="Arial Bold" panose="020B0704020202020204" pitchFamily="34" charset="0"/>
                <a:cs typeface="Arial Bold" panose="020B0704020202020204" pitchFamily="34" charset="0"/>
              </a:rPr>
              <a:t>New for 2020</a:t>
            </a:r>
          </a:p>
        </p:txBody>
      </p:sp>
      <p:pic>
        <p:nvPicPr>
          <p:cNvPr id="3074" name="Picture 2" descr="Image result for compass"/>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30065" y="633143"/>
            <a:ext cx="5657783" cy="5657784"/>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rot="2836215">
            <a:off x="9212943" y="2090081"/>
            <a:ext cx="3453243" cy="728383"/>
          </a:xfrm>
          <a:prstGeom prst="rect">
            <a:avLst/>
          </a:prstGeom>
          <a:noFill/>
        </p:spPr>
        <p:txBody>
          <a:bodyPr spcFirstLastPara="1" wrap="none" lIns="121920" tIns="60960" rIns="121920" bIns="60960" numCol="1">
            <a:prstTxWarp prst="textArchUp">
              <a:avLst>
                <a:gd name="adj" fmla="val 8492743"/>
              </a:avLst>
            </a:prstTxWarp>
            <a:spAutoFit/>
          </a:bodyPr>
          <a:lstStyle/>
          <a:p>
            <a:pPr algn="ctr"/>
            <a:r>
              <a:rPr lang="en-US" sz="2400" dirty="0">
                <a:ln w="0"/>
                <a:solidFill>
                  <a:schemeClr val="bg1"/>
                </a:solidFill>
                <a:effectLst>
                  <a:outerShdw blurRad="38100" dist="25400" dir="5400000" algn="ctr" rotWithShape="0">
                    <a:srgbClr val="6E747A">
                      <a:alpha val="43000"/>
                    </a:srgbClr>
                  </a:outerShdw>
                </a:effectLst>
              </a:rPr>
              <a:t>Resources</a:t>
            </a:r>
          </a:p>
        </p:txBody>
      </p:sp>
      <p:sp>
        <p:nvSpPr>
          <p:cNvPr id="10" name="Rectangle 9"/>
          <p:cNvSpPr/>
          <p:nvPr/>
        </p:nvSpPr>
        <p:spPr>
          <a:xfrm rot="14156375">
            <a:off x="7047487" y="4075345"/>
            <a:ext cx="3453243" cy="728383"/>
          </a:xfrm>
          <a:prstGeom prst="rect">
            <a:avLst/>
          </a:prstGeom>
          <a:noFill/>
        </p:spPr>
        <p:txBody>
          <a:bodyPr spcFirstLastPara="1" wrap="none" lIns="121920" tIns="60960" rIns="121920" bIns="60960" numCol="1">
            <a:prstTxWarp prst="textArchUp">
              <a:avLst>
                <a:gd name="adj" fmla="val 10339076"/>
              </a:avLst>
            </a:prstTxWarp>
            <a:spAutoFit/>
          </a:bodyPr>
          <a:lstStyle/>
          <a:p>
            <a:pPr algn="ctr"/>
            <a:r>
              <a:rPr lang="en-US" sz="2400" dirty="0">
                <a:ln w="0"/>
                <a:solidFill>
                  <a:schemeClr val="accent2">
                    <a:lumMod val="40000"/>
                    <a:lumOff val="60000"/>
                  </a:schemeClr>
                </a:solidFill>
                <a:effectLst>
                  <a:outerShdw blurRad="38100" dist="25400" dir="5400000" algn="ctr" rotWithShape="0">
                    <a:srgbClr val="6E747A">
                      <a:alpha val="43000"/>
                    </a:srgbClr>
                  </a:outerShdw>
                </a:effectLst>
              </a:rPr>
              <a:t>Coaching</a:t>
            </a:r>
          </a:p>
        </p:txBody>
      </p:sp>
      <p:sp>
        <p:nvSpPr>
          <p:cNvPr id="11" name="Rectangle 10"/>
          <p:cNvSpPr/>
          <p:nvPr/>
        </p:nvSpPr>
        <p:spPr>
          <a:xfrm rot="7864553">
            <a:off x="8944633" y="3863230"/>
            <a:ext cx="3453243" cy="728383"/>
          </a:xfrm>
          <a:prstGeom prst="rect">
            <a:avLst/>
          </a:prstGeom>
          <a:noFill/>
        </p:spPr>
        <p:txBody>
          <a:bodyPr spcFirstLastPara="1" wrap="none" lIns="121920" tIns="60960" rIns="121920" bIns="60960" numCol="1">
            <a:prstTxWarp prst="textArchUp">
              <a:avLst>
                <a:gd name="adj" fmla="val 10339076"/>
              </a:avLst>
            </a:prstTxWarp>
            <a:spAutoFit/>
          </a:bodyPr>
          <a:lstStyle/>
          <a:p>
            <a:pPr algn="ctr"/>
            <a:r>
              <a:rPr lang="en-US" sz="2400" dirty="0">
                <a:ln w="0"/>
                <a:solidFill>
                  <a:schemeClr val="accent3">
                    <a:lumMod val="40000"/>
                    <a:lumOff val="60000"/>
                  </a:schemeClr>
                </a:solidFill>
                <a:effectLst>
                  <a:outerShdw blurRad="38100" dist="25400" dir="5400000" algn="ctr" rotWithShape="0">
                    <a:srgbClr val="6E747A">
                      <a:alpha val="43000"/>
                    </a:srgbClr>
                  </a:outerShdw>
                </a:effectLst>
              </a:rPr>
              <a:t>Homework</a:t>
            </a:r>
          </a:p>
          <a:p>
            <a:pPr algn="ctr"/>
            <a:endParaRPr lang="en-US" sz="2400" dirty="0">
              <a:ln w="0"/>
              <a:solidFill>
                <a:schemeClr val="accent3">
                  <a:lumMod val="40000"/>
                  <a:lumOff val="60000"/>
                </a:schemeClr>
              </a:solidFill>
              <a:effectLst>
                <a:outerShdw blurRad="38100" dist="25400" dir="5400000" algn="ctr" rotWithShape="0">
                  <a:srgbClr val="6E747A">
                    <a:alpha val="43000"/>
                  </a:srgbClr>
                </a:outerShdw>
              </a:effectLst>
            </a:endParaRPr>
          </a:p>
        </p:txBody>
      </p:sp>
      <p:sp>
        <p:nvSpPr>
          <p:cNvPr id="12" name="Rectangle 11"/>
          <p:cNvSpPr/>
          <p:nvPr/>
        </p:nvSpPr>
        <p:spPr>
          <a:xfrm rot="18456697">
            <a:off x="7016309" y="2164690"/>
            <a:ext cx="3453243" cy="728383"/>
          </a:xfrm>
          <a:prstGeom prst="rect">
            <a:avLst/>
          </a:prstGeom>
          <a:noFill/>
        </p:spPr>
        <p:txBody>
          <a:bodyPr spcFirstLastPara="1" wrap="none" lIns="121920" tIns="60960" rIns="121920" bIns="60960" numCol="1">
            <a:prstTxWarp prst="textArchUp">
              <a:avLst>
                <a:gd name="adj" fmla="val 10339076"/>
              </a:avLst>
            </a:prstTxWarp>
            <a:spAutoFit/>
          </a:bodyPr>
          <a:lstStyle/>
          <a:p>
            <a:pPr algn="ctr"/>
            <a:r>
              <a:rPr lang="en-US" sz="2400" dirty="0">
                <a:ln w="0"/>
                <a:solidFill>
                  <a:schemeClr val="accent5">
                    <a:lumMod val="20000"/>
                    <a:lumOff val="80000"/>
                  </a:schemeClr>
                </a:solidFill>
                <a:effectLst>
                  <a:outerShdw blurRad="38100" dist="25400" dir="5400000" algn="ctr" rotWithShape="0">
                    <a:srgbClr val="6E747A">
                      <a:alpha val="43000"/>
                    </a:srgbClr>
                  </a:outerShdw>
                </a:effectLst>
              </a:rPr>
              <a:t>Assessment</a:t>
            </a:r>
          </a:p>
        </p:txBody>
      </p:sp>
    </p:spTree>
    <p:extLst>
      <p:ext uri="{BB962C8B-B14F-4D97-AF65-F5344CB8AC3E}">
        <p14:creationId xmlns:p14="http://schemas.microsoft.com/office/powerpoint/2010/main" val="1754453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body" idx="4294967295"/>
          </p:nvPr>
        </p:nvSpPr>
        <p:spPr>
          <a:xfrm>
            <a:off x="1809536" y="477834"/>
            <a:ext cx="6198771" cy="1351516"/>
          </a:xfrm>
          <a:prstGeom prst="rect">
            <a:avLst/>
          </a:prstGeom>
        </p:spPr>
        <p:txBody>
          <a:bodyPr spcFirstLastPara="1" vert="horz" wrap="square" lIns="121900" tIns="121900" rIns="121900" bIns="121900" rtlCol="0" anchor="ctr" anchorCtr="0">
            <a:noAutofit/>
          </a:bodyPr>
          <a:lstStyle/>
          <a:p>
            <a:pPr marL="0" indent="0">
              <a:spcBef>
                <a:spcPts val="800"/>
              </a:spcBef>
              <a:spcAft>
                <a:spcPts val="0"/>
              </a:spcAft>
              <a:buNone/>
            </a:pPr>
            <a:r>
              <a:rPr lang="en-US" sz="2667" b="1" dirty="0">
                <a:solidFill>
                  <a:schemeClr val="accent1">
                    <a:lumMod val="50000"/>
                  </a:schemeClr>
                </a:solidFill>
                <a:latin typeface="Roboto Slab"/>
                <a:ea typeface="Roboto Slab"/>
                <a:cs typeface="Roboto Slab"/>
                <a:sym typeface="Roboto Slab"/>
              </a:rPr>
              <a:t>Omni-Channel Contact Centre:  Meeting People Where They’re At</a:t>
            </a:r>
          </a:p>
        </p:txBody>
      </p:sp>
      <p:sp>
        <p:nvSpPr>
          <p:cNvPr id="426" name="Shape 426"/>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34</a:t>
            </a:fld>
            <a:endParaRPr/>
          </a:p>
        </p:txBody>
      </p:sp>
      <p:sp>
        <p:nvSpPr>
          <p:cNvPr id="3" name="TextBox 2"/>
          <p:cNvSpPr txBox="1"/>
          <p:nvPr/>
        </p:nvSpPr>
        <p:spPr>
          <a:xfrm>
            <a:off x="1511895" y="2273781"/>
            <a:ext cx="6304347" cy="3908378"/>
          </a:xfrm>
          <a:prstGeom prst="rect">
            <a:avLst/>
          </a:prstGeom>
          <a:noFill/>
        </p:spPr>
        <p:txBody>
          <a:bodyPr wrap="square" rtlCol="0">
            <a:spAutoFit/>
          </a:bodyPr>
          <a:lstStyle/>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Allows callers to access Homewood’s client services </a:t>
            </a:r>
            <a:r>
              <a:rPr lang="en-US" sz="2133" dirty="0" err="1">
                <a:solidFill>
                  <a:schemeClr val="accent1">
                    <a:lumMod val="50000"/>
                  </a:schemeClr>
                </a:solidFill>
                <a:latin typeface="Aller" panose="020B0503030302020204" pitchFamily="34" charset="0"/>
              </a:rPr>
              <a:t>centres</a:t>
            </a:r>
            <a:r>
              <a:rPr lang="en-US" sz="2133" dirty="0">
                <a:solidFill>
                  <a:schemeClr val="accent1">
                    <a:lumMod val="50000"/>
                  </a:schemeClr>
                </a:solidFill>
                <a:latin typeface="Aller" panose="020B0503030302020204" pitchFamily="34" charset="0"/>
              </a:rPr>
              <a:t> using the method of their choice:</a:t>
            </a:r>
          </a:p>
          <a:p>
            <a:endParaRPr lang="en-US" sz="2133" dirty="0">
              <a:solidFill>
                <a:schemeClr val="accent1">
                  <a:lumMod val="50000"/>
                </a:schemeClr>
              </a:solidFill>
              <a:latin typeface="Aller" panose="020B0503030302020204" pitchFamily="34" charset="0"/>
            </a:endParaRPr>
          </a:p>
          <a:p>
            <a:pPr marL="380990" lvl="2"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Text Messaging</a:t>
            </a:r>
          </a:p>
          <a:p>
            <a:pPr marL="380990" lvl="2"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Live Chat Messaging</a:t>
            </a:r>
          </a:p>
          <a:p>
            <a:pPr marL="380990" lvl="2"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Phone Calls</a:t>
            </a:r>
          </a:p>
          <a:p>
            <a:pPr marL="380990" lvl="2"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Email</a:t>
            </a:r>
          </a:p>
          <a:p>
            <a:pPr marL="380990" lvl="2"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Social</a:t>
            </a:r>
          </a:p>
          <a:p>
            <a:pPr marL="380990" indent="-380990">
              <a:buFont typeface="Arial" panose="020B0604020202020204" pitchFamily="34" charset="0"/>
              <a:buChar char="•"/>
            </a:pPr>
            <a:endParaRPr lang="en-US" sz="2133" dirty="0">
              <a:solidFill>
                <a:schemeClr val="accent1">
                  <a:lumMod val="50000"/>
                </a:schemeClr>
              </a:solidFill>
              <a:latin typeface="Aller" panose="020B0503030302020204" pitchFamily="34" charset="0"/>
            </a:endParaRPr>
          </a:p>
          <a:p>
            <a:endParaRPr lang="en-US" sz="2133" dirty="0">
              <a:solidFill>
                <a:schemeClr val="accent1">
                  <a:lumMod val="50000"/>
                </a:schemeClr>
              </a:solidFill>
              <a:latin typeface="Aller" panose="020B0503030302020204" pitchFamily="34" charset="0"/>
            </a:endParaRPr>
          </a:p>
        </p:txBody>
      </p:sp>
      <p:sp>
        <p:nvSpPr>
          <p:cNvPr id="4" name="Flowchart: Connector 3"/>
          <p:cNvSpPr/>
          <p:nvPr/>
        </p:nvSpPr>
        <p:spPr>
          <a:xfrm>
            <a:off x="8899160" y="712776"/>
            <a:ext cx="1566225" cy="1561005"/>
          </a:xfrm>
          <a:prstGeom prst="flowChartConnector">
            <a:avLst/>
          </a:prstGeom>
          <a:effectLst>
            <a:glow rad="139700">
              <a:schemeClr val="accent3">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a:solidFill>
                  <a:schemeClr val="accent1">
                    <a:lumMod val="50000"/>
                  </a:schemeClr>
                </a:solidFill>
                <a:latin typeface="Arial Bold" panose="020B0704020202020204" pitchFamily="34" charset="0"/>
                <a:cs typeface="Arial Bold" panose="020B0704020202020204" pitchFamily="34" charset="0"/>
              </a:rPr>
              <a:t>New for 2020</a:t>
            </a:r>
          </a:p>
        </p:txBody>
      </p:sp>
      <p:pic>
        <p:nvPicPr>
          <p:cNvPr id="2050" name="Picture 2" descr="Image result for omnichannel contact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29" y="3491050"/>
            <a:ext cx="7332940" cy="31508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08307" y="3741108"/>
            <a:ext cx="835069" cy="461665"/>
          </a:xfrm>
          <a:prstGeom prst="rect">
            <a:avLst/>
          </a:prstGeom>
          <a:solidFill>
            <a:schemeClr val="bg1"/>
          </a:solidFill>
        </p:spPr>
        <p:txBody>
          <a:bodyPr wrap="square" rtlCol="0">
            <a:spAutoFit/>
          </a:bodyPr>
          <a:lstStyle/>
          <a:p>
            <a:endParaRPr lang="en-US" sz="2400" dirty="0"/>
          </a:p>
        </p:txBody>
      </p:sp>
      <p:sp>
        <p:nvSpPr>
          <p:cNvPr id="13" name="TextBox 12"/>
          <p:cNvSpPr txBox="1"/>
          <p:nvPr/>
        </p:nvSpPr>
        <p:spPr>
          <a:xfrm>
            <a:off x="8111299" y="6231498"/>
            <a:ext cx="835069" cy="461665"/>
          </a:xfrm>
          <a:prstGeom prst="rect">
            <a:avLst/>
          </a:prstGeom>
          <a:solidFill>
            <a:schemeClr val="bg1"/>
          </a:solidFill>
        </p:spPr>
        <p:txBody>
          <a:bodyPr wrap="square" rtlCol="0">
            <a:spAutoFit/>
          </a:bodyPr>
          <a:lstStyle/>
          <a:p>
            <a:endParaRPr lang="en-US" sz="2400" dirty="0"/>
          </a:p>
        </p:txBody>
      </p:sp>
    </p:spTree>
    <p:extLst>
      <p:ext uri="{BB962C8B-B14F-4D97-AF65-F5344CB8AC3E}">
        <p14:creationId xmlns:p14="http://schemas.microsoft.com/office/powerpoint/2010/main" val="1318730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body" idx="4294967295"/>
          </p:nvPr>
        </p:nvSpPr>
        <p:spPr>
          <a:xfrm>
            <a:off x="1575717" y="360375"/>
            <a:ext cx="6198771" cy="1351516"/>
          </a:xfrm>
          <a:prstGeom prst="rect">
            <a:avLst/>
          </a:prstGeom>
        </p:spPr>
        <p:txBody>
          <a:bodyPr spcFirstLastPara="1" vert="horz" wrap="square" lIns="121900" tIns="121900" rIns="121900" bIns="121900" rtlCol="0" anchor="ctr" anchorCtr="0">
            <a:noAutofit/>
          </a:bodyPr>
          <a:lstStyle/>
          <a:p>
            <a:pPr marL="0" indent="0">
              <a:spcBef>
                <a:spcPts val="800"/>
              </a:spcBef>
              <a:spcAft>
                <a:spcPts val="0"/>
              </a:spcAft>
              <a:buNone/>
            </a:pPr>
            <a:r>
              <a:rPr lang="en-US" sz="2667" b="1" dirty="0">
                <a:solidFill>
                  <a:schemeClr val="accent1">
                    <a:lumMod val="50000"/>
                  </a:schemeClr>
                </a:solidFill>
                <a:latin typeface="Roboto Slab"/>
                <a:ea typeface="Roboto Slab"/>
                <a:cs typeface="Roboto Slab"/>
                <a:sym typeface="Roboto Slab"/>
              </a:rPr>
              <a:t>Micro-Feedback = Macro-Value</a:t>
            </a:r>
          </a:p>
        </p:txBody>
      </p:sp>
      <p:sp>
        <p:nvSpPr>
          <p:cNvPr id="426" name="Shape 426"/>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35</a:t>
            </a:fld>
            <a:endParaRPr/>
          </a:p>
        </p:txBody>
      </p:sp>
      <p:sp>
        <p:nvSpPr>
          <p:cNvPr id="3" name="TextBox 2"/>
          <p:cNvSpPr txBox="1"/>
          <p:nvPr/>
        </p:nvSpPr>
        <p:spPr>
          <a:xfrm>
            <a:off x="1511895" y="2273781"/>
            <a:ext cx="4675963" cy="3539046"/>
          </a:xfrm>
          <a:prstGeom prst="rect">
            <a:avLst/>
          </a:prstGeom>
          <a:noFill/>
        </p:spPr>
        <p:txBody>
          <a:bodyPr wrap="square" rtlCol="0">
            <a:spAutoFit/>
          </a:bodyPr>
          <a:lstStyle/>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Presents the client with the opportunity to provide feedback at multiple points during their case</a:t>
            </a:r>
          </a:p>
          <a:p>
            <a:endParaRPr lang="en-US" sz="2133" dirty="0">
              <a:solidFill>
                <a:schemeClr val="accent1">
                  <a:lumMod val="50000"/>
                </a:schemeClr>
              </a:solidFill>
              <a:latin typeface="Aller" panose="020B0503030302020204" pitchFamily="34" charset="0"/>
            </a:endParaRPr>
          </a:p>
          <a:p>
            <a:pPr marL="380990"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After the intake</a:t>
            </a:r>
          </a:p>
          <a:p>
            <a:pPr marL="380990"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After a counselling session</a:t>
            </a:r>
          </a:p>
          <a:p>
            <a:pPr marL="380990"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After a web experience</a:t>
            </a:r>
          </a:p>
          <a:p>
            <a:pPr marL="380990" indent="-380990">
              <a:buFont typeface="Arial" panose="020B0604020202020204" pitchFamily="34" charset="0"/>
              <a:buChar char="•"/>
            </a:pPr>
            <a:r>
              <a:rPr lang="en-US" sz="2400" dirty="0">
                <a:solidFill>
                  <a:schemeClr val="accent1">
                    <a:lumMod val="50000"/>
                  </a:schemeClr>
                </a:solidFill>
                <a:latin typeface="Aller" panose="020B0503030302020204" pitchFamily="34" charset="0"/>
              </a:rPr>
              <a:t>At the end of the case</a:t>
            </a:r>
            <a:endParaRPr lang="en-US" sz="1600" dirty="0">
              <a:solidFill>
                <a:schemeClr val="accent1">
                  <a:lumMod val="50000"/>
                </a:schemeClr>
              </a:solidFill>
              <a:latin typeface="Aller" panose="020B0503030302020204" pitchFamily="34" charset="0"/>
            </a:endParaRPr>
          </a:p>
          <a:p>
            <a:pPr marL="380990" indent="-380990">
              <a:buFont typeface="Arial" panose="020B0604020202020204" pitchFamily="34" charset="0"/>
              <a:buChar char="•"/>
            </a:pPr>
            <a:endParaRPr lang="en-US" sz="2133" dirty="0">
              <a:solidFill>
                <a:schemeClr val="accent1">
                  <a:lumMod val="50000"/>
                </a:schemeClr>
              </a:solidFill>
              <a:latin typeface="Aller" panose="020B0503030302020204" pitchFamily="34" charset="0"/>
            </a:endParaRPr>
          </a:p>
          <a:p>
            <a:endParaRPr lang="en-US" sz="2133" dirty="0">
              <a:solidFill>
                <a:schemeClr val="accent1">
                  <a:lumMod val="50000"/>
                </a:schemeClr>
              </a:solidFill>
              <a:latin typeface="Aller" panose="020B0503030302020204" pitchFamily="34" charset="0"/>
            </a:endParaRPr>
          </a:p>
        </p:txBody>
      </p:sp>
      <p:sp>
        <p:nvSpPr>
          <p:cNvPr id="4" name="Flowchart: Connector 3"/>
          <p:cNvSpPr/>
          <p:nvPr/>
        </p:nvSpPr>
        <p:spPr>
          <a:xfrm>
            <a:off x="9050058" y="658020"/>
            <a:ext cx="1566225" cy="1561005"/>
          </a:xfrm>
          <a:prstGeom prst="flowChartConnector">
            <a:avLst/>
          </a:prstGeom>
          <a:effectLst>
            <a:glow rad="1397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solidFill>
                  <a:schemeClr val="accent1">
                    <a:lumMod val="50000"/>
                  </a:schemeClr>
                </a:solidFill>
                <a:latin typeface="Arial Bold" panose="020B0704020202020204" pitchFamily="34" charset="0"/>
                <a:cs typeface="Arial Bold" panose="020B0704020202020204" pitchFamily="34" charset="0"/>
              </a:rPr>
              <a:t>Coming</a:t>
            </a:r>
          </a:p>
          <a:p>
            <a:pPr algn="ctr"/>
            <a:r>
              <a:rPr lang="en-US" sz="1600" dirty="0">
                <a:solidFill>
                  <a:schemeClr val="accent1">
                    <a:lumMod val="50000"/>
                  </a:schemeClr>
                </a:solidFill>
                <a:latin typeface="Arial Bold" panose="020B0704020202020204" pitchFamily="34" charset="0"/>
                <a:cs typeface="Arial Bold" panose="020B0704020202020204" pitchFamily="34" charset="0"/>
              </a:rPr>
              <a:t>Up</a:t>
            </a:r>
          </a:p>
        </p:txBody>
      </p:sp>
      <p:sp>
        <p:nvSpPr>
          <p:cNvPr id="2" name="TextBox 1"/>
          <p:cNvSpPr txBox="1"/>
          <p:nvPr/>
        </p:nvSpPr>
        <p:spPr>
          <a:xfrm>
            <a:off x="16458840" y="5803992"/>
            <a:ext cx="350359" cy="461665"/>
          </a:xfrm>
          <a:prstGeom prst="rect">
            <a:avLst/>
          </a:prstGeom>
          <a:solidFill>
            <a:schemeClr val="bg1"/>
          </a:solidFill>
        </p:spPr>
        <p:txBody>
          <a:bodyPr wrap="square" rtlCol="0">
            <a:spAutoFit/>
          </a:bodyPr>
          <a:lstStyle/>
          <a:p>
            <a:endParaRPr lang="en-US" sz="2400" dirty="0"/>
          </a:p>
        </p:txBody>
      </p:sp>
      <p:sp>
        <p:nvSpPr>
          <p:cNvPr id="13" name="TextBox 12"/>
          <p:cNvSpPr txBox="1"/>
          <p:nvPr/>
        </p:nvSpPr>
        <p:spPr>
          <a:xfrm>
            <a:off x="8111299" y="6231498"/>
            <a:ext cx="835069" cy="461665"/>
          </a:xfrm>
          <a:prstGeom prst="rect">
            <a:avLst/>
          </a:prstGeom>
          <a:solidFill>
            <a:schemeClr val="bg1"/>
          </a:solidFill>
        </p:spPr>
        <p:txBody>
          <a:bodyPr wrap="square" rtlCol="0">
            <a:spAutoFit/>
          </a:bodyPr>
          <a:lstStyle/>
          <a:p>
            <a:endParaRPr lang="en-US" sz="2400" dirty="0"/>
          </a:p>
        </p:txBody>
      </p:sp>
      <p:pic>
        <p:nvPicPr>
          <p:cNvPr id="1026" name="Picture 2" descr="Image result for uber r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514" y="1711891"/>
            <a:ext cx="2336423" cy="36845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500" y="3291514"/>
            <a:ext cx="2406331" cy="96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64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Shape 425"/>
          <p:cNvSpPr txBox="1">
            <a:spLocks noGrp="1"/>
          </p:cNvSpPr>
          <p:nvPr>
            <p:ph type="body" idx="4294967295"/>
          </p:nvPr>
        </p:nvSpPr>
        <p:spPr>
          <a:xfrm>
            <a:off x="1809536" y="477834"/>
            <a:ext cx="6198771" cy="1351516"/>
          </a:xfrm>
          <a:prstGeom prst="rect">
            <a:avLst/>
          </a:prstGeom>
        </p:spPr>
        <p:txBody>
          <a:bodyPr spcFirstLastPara="1" vert="horz" wrap="square" lIns="121900" tIns="121900" rIns="121900" bIns="121900" rtlCol="0" anchor="ctr" anchorCtr="0">
            <a:noAutofit/>
          </a:bodyPr>
          <a:lstStyle/>
          <a:p>
            <a:pPr marL="0" indent="0">
              <a:spcBef>
                <a:spcPts val="800"/>
              </a:spcBef>
              <a:spcAft>
                <a:spcPts val="0"/>
              </a:spcAft>
              <a:buNone/>
            </a:pPr>
            <a:r>
              <a:rPr lang="en-US" sz="2667" b="1" dirty="0">
                <a:solidFill>
                  <a:schemeClr val="accent1">
                    <a:lumMod val="50000"/>
                  </a:schemeClr>
                </a:solidFill>
                <a:latin typeface="Roboto Slab"/>
                <a:ea typeface="Roboto Slab"/>
                <a:cs typeface="Roboto Slab"/>
                <a:sym typeface="Roboto Slab"/>
              </a:rPr>
              <a:t>Online Case Initiation</a:t>
            </a:r>
          </a:p>
        </p:txBody>
      </p:sp>
      <p:sp>
        <p:nvSpPr>
          <p:cNvPr id="426" name="Shape 426"/>
          <p:cNvSpPr txBox="1">
            <a:spLocks noGrp="1"/>
          </p:cNvSpPr>
          <p:nvPr>
            <p:ph type="sldNum" idx="12"/>
          </p:nvPr>
        </p:nvSpPr>
        <p:spPr>
          <a:xfrm>
            <a:off x="-68067" y="6425867"/>
            <a:ext cx="465600" cy="432000"/>
          </a:xfrm>
          <a:prstGeom prst="rect">
            <a:avLst/>
          </a:prstGeom>
        </p:spPr>
        <p:txBody>
          <a:bodyPr spcFirstLastPara="1" wrap="square" lIns="121900" tIns="121900" rIns="121900" bIns="121900" anchor="t" anchorCtr="0">
            <a:noAutofit/>
          </a:bodyPr>
          <a:lstStyle/>
          <a:p>
            <a:fld id="{00000000-1234-1234-1234-123412341234}" type="slidenum">
              <a:rPr lang="en"/>
              <a:pPr/>
              <a:t>36</a:t>
            </a:fld>
            <a:endParaRPr/>
          </a:p>
        </p:txBody>
      </p:sp>
      <p:sp>
        <p:nvSpPr>
          <p:cNvPr id="3" name="TextBox 2"/>
          <p:cNvSpPr txBox="1"/>
          <p:nvPr/>
        </p:nvSpPr>
        <p:spPr>
          <a:xfrm>
            <a:off x="7245512" y="2687342"/>
            <a:ext cx="4546157" cy="2718180"/>
          </a:xfrm>
          <a:prstGeom prst="rect">
            <a:avLst/>
          </a:prstGeom>
          <a:noFill/>
        </p:spPr>
        <p:txBody>
          <a:bodyPr wrap="square" rtlCol="0">
            <a:spAutoFit/>
          </a:bodyPr>
          <a:lstStyle/>
          <a:p>
            <a:pPr marL="380990"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Allows clients to fully initiate a new case from their desktop or device</a:t>
            </a:r>
          </a:p>
          <a:p>
            <a:pPr marL="380990" lvl="2"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Book first and follow up sessions</a:t>
            </a:r>
          </a:p>
          <a:p>
            <a:pPr marL="380990" lvl="2" indent="-380990">
              <a:buFont typeface="Arial" panose="020B0604020202020204" pitchFamily="34" charset="0"/>
              <a:buChar char="•"/>
            </a:pPr>
            <a:r>
              <a:rPr lang="en-US" sz="2133" dirty="0">
                <a:solidFill>
                  <a:schemeClr val="accent1">
                    <a:lumMod val="50000"/>
                  </a:schemeClr>
                </a:solidFill>
                <a:latin typeface="Aller" panose="020B0503030302020204" pitchFamily="34" charset="0"/>
              </a:rPr>
              <a:t>Text-based reminders and follow ups</a:t>
            </a:r>
          </a:p>
          <a:p>
            <a:endParaRPr lang="en-US" sz="2133" dirty="0">
              <a:solidFill>
                <a:schemeClr val="accent1">
                  <a:lumMod val="50000"/>
                </a:schemeClr>
              </a:solidFill>
              <a:latin typeface="Aller" panose="020B0503030302020204" pitchFamily="34" charset="0"/>
            </a:endParaRPr>
          </a:p>
          <a:p>
            <a:endParaRPr lang="en-US" sz="2133" dirty="0">
              <a:solidFill>
                <a:schemeClr val="accent1">
                  <a:lumMod val="50000"/>
                </a:schemeClr>
              </a:solidFill>
              <a:latin typeface="Aller" panose="020B0503030302020204" pitchFamily="34" charset="0"/>
            </a:endParaRPr>
          </a:p>
        </p:txBody>
      </p:sp>
      <p:sp>
        <p:nvSpPr>
          <p:cNvPr id="4" name="Flowchart: Connector 3"/>
          <p:cNvSpPr/>
          <p:nvPr/>
        </p:nvSpPr>
        <p:spPr>
          <a:xfrm>
            <a:off x="8469108" y="410935"/>
            <a:ext cx="1566225" cy="1561005"/>
          </a:xfrm>
          <a:prstGeom prst="flowChartConnector">
            <a:avLst/>
          </a:prstGeom>
          <a:effectLst>
            <a:glow rad="1397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a:solidFill>
                  <a:schemeClr val="accent1">
                    <a:lumMod val="50000"/>
                  </a:schemeClr>
                </a:solidFill>
                <a:latin typeface="Arial Bold" panose="020B0704020202020204" pitchFamily="34" charset="0"/>
                <a:cs typeface="Arial Bold" panose="020B0704020202020204" pitchFamily="34" charset="0"/>
              </a:rPr>
              <a:t>Coming</a:t>
            </a:r>
          </a:p>
          <a:p>
            <a:pPr algn="ctr"/>
            <a:r>
              <a:rPr lang="en-US" sz="1600" dirty="0">
                <a:solidFill>
                  <a:schemeClr val="accent1">
                    <a:lumMod val="50000"/>
                  </a:schemeClr>
                </a:solidFill>
                <a:latin typeface="Arial Bold" panose="020B0704020202020204" pitchFamily="34" charset="0"/>
                <a:cs typeface="Arial Bold" panose="020B0704020202020204" pitchFamily="34" charset="0"/>
              </a:rPr>
              <a:t>Up</a:t>
            </a:r>
          </a:p>
        </p:txBody>
      </p:sp>
      <p:sp>
        <p:nvSpPr>
          <p:cNvPr id="2" name="TextBox 1"/>
          <p:cNvSpPr txBox="1"/>
          <p:nvPr/>
        </p:nvSpPr>
        <p:spPr>
          <a:xfrm>
            <a:off x="9252221" y="9474641"/>
            <a:ext cx="532743" cy="461665"/>
          </a:xfrm>
          <a:prstGeom prst="rect">
            <a:avLst/>
          </a:prstGeom>
          <a:solidFill>
            <a:schemeClr val="bg1"/>
          </a:solidFill>
        </p:spPr>
        <p:txBody>
          <a:bodyPr wrap="square" rtlCol="0">
            <a:spAutoFit/>
          </a:bodyPr>
          <a:lstStyle/>
          <a:p>
            <a:endParaRPr lang="en-US" sz="2400" dirty="0"/>
          </a:p>
        </p:txBody>
      </p:sp>
      <p:sp>
        <p:nvSpPr>
          <p:cNvPr id="13" name="TextBox 12"/>
          <p:cNvSpPr txBox="1"/>
          <p:nvPr/>
        </p:nvSpPr>
        <p:spPr>
          <a:xfrm>
            <a:off x="8111299" y="6231498"/>
            <a:ext cx="835069" cy="461665"/>
          </a:xfrm>
          <a:prstGeom prst="rect">
            <a:avLst/>
          </a:prstGeom>
          <a:solidFill>
            <a:schemeClr val="bg1"/>
          </a:solidFill>
        </p:spPr>
        <p:txBody>
          <a:bodyPr wrap="square" rtlCol="0">
            <a:spAutoFit/>
          </a:bodyPr>
          <a:lstStyle/>
          <a:p>
            <a:endParaRPr lang="en-US" sz="2400" dirty="0"/>
          </a:p>
        </p:txBody>
      </p:sp>
      <p:pic>
        <p:nvPicPr>
          <p:cNvPr id="3074" name="Picture 2" descr="Image result for online booking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75" y="2220951"/>
            <a:ext cx="6481691" cy="40105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1028" y="2745003"/>
            <a:ext cx="1278451" cy="148469"/>
          </a:xfrm>
          <a:prstGeom prst="rect">
            <a:avLst/>
          </a:prstGeom>
        </p:spPr>
      </p:pic>
    </p:spTree>
    <p:extLst>
      <p:ext uri="{BB962C8B-B14F-4D97-AF65-F5344CB8AC3E}">
        <p14:creationId xmlns:p14="http://schemas.microsoft.com/office/powerpoint/2010/main" val="1083584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gradFill>
            <a:gsLst>
              <a:gs pos="49000">
                <a:srgbClr val="263746"/>
              </a:gs>
              <a:gs pos="100000">
                <a:srgbClr val="1F21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72819" y="3243290"/>
            <a:ext cx="8830400" cy="1446550"/>
          </a:xfrm>
          <a:prstGeom prst="rect">
            <a:avLst/>
          </a:prstGeom>
          <a:noFill/>
        </p:spPr>
        <p:txBody>
          <a:bodyPr wrap="square" rtlCol="0">
            <a:spAutoFit/>
          </a:bodyPr>
          <a:lstStyle/>
          <a:p>
            <a:r>
              <a:rPr lang="en-US" sz="4400" b="1" dirty="0">
                <a:solidFill>
                  <a:schemeClr val="bg1"/>
                </a:solidFill>
                <a:latin typeface="Helvetica" charset="0"/>
                <a:ea typeface="Helvetica" charset="0"/>
                <a:cs typeface="Helvetica" charset="0"/>
              </a:rPr>
              <a:t>Mental Health</a:t>
            </a:r>
          </a:p>
          <a:p>
            <a:r>
              <a:rPr lang="en-US" sz="4400" b="1" dirty="0">
                <a:solidFill>
                  <a:schemeClr val="accent1"/>
                </a:solidFill>
                <a:latin typeface="Helvetica" charset="0"/>
                <a:ea typeface="Helvetica" charset="0"/>
                <a:cs typeface="Helvetica" charset="0"/>
              </a:rPr>
              <a:t>Morneau Shepell- </a:t>
            </a:r>
            <a:r>
              <a:rPr lang="en-US" sz="4400" b="1" dirty="0" err="1">
                <a:solidFill>
                  <a:schemeClr val="accent1"/>
                </a:solidFill>
                <a:latin typeface="Helvetica" charset="0"/>
                <a:ea typeface="Helvetica" charset="0"/>
                <a:cs typeface="Helvetica" charset="0"/>
              </a:rPr>
              <a:t>iCBT</a:t>
            </a:r>
            <a:endParaRPr lang="en-US" sz="4400" b="1" dirty="0">
              <a:solidFill>
                <a:schemeClr val="accent1"/>
              </a:solidFill>
              <a:latin typeface="Helvetica" charset="0"/>
              <a:ea typeface="Helvetica" charset="0"/>
              <a:cs typeface="Helvetica" charset="0"/>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01274" y="-1219174"/>
            <a:ext cx="1217460" cy="757088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135377" y="1137490"/>
            <a:ext cx="1217460" cy="2857563"/>
          </a:xfrm>
          <a:prstGeom prst="rect">
            <a:avLst/>
          </a:prstGeom>
        </p:spPr>
      </p:pic>
    </p:spTree>
    <p:extLst>
      <p:ext uri="{BB962C8B-B14F-4D97-AF65-F5344CB8AC3E}">
        <p14:creationId xmlns:p14="http://schemas.microsoft.com/office/powerpoint/2010/main" val="2204547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33CCFF"/>
                </a:solidFill>
              </a:rPr>
              <a:t>Overview of partnership services</a:t>
            </a:r>
          </a:p>
        </p:txBody>
      </p:sp>
      <p:sp>
        <p:nvSpPr>
          <p:cNvPr id="3" name="Rectangle 2">
            <a:extLst>
              <a:ext uri="{FF2B5EF4-FFF2-40B4-BE49-F238E27FC236}">
                <a16:creationId xmlns="" xmlns:a16="http://schemas.microsoft.com/office/drawing/2014/main" id="{01C5C63A-FE3D-4FD5-9BAD-ED6DAD1568A5}"/>
              </a:ext>
            </a:extLst>
          </p:cNvPr>
          <p:cNvSpPr/>
          <p:nvPr/>
        </p:nvSpPr>
        <p:spPr bwMode="auto">
          <a:xfrm>
            <a:off x="6977436" y="3932400"/>
            <a:ext cx="5005458" cy="2067401"/>
          </a:xfrm>
          <a:prstGeom prst="rect">
            <a:avLst/>
          </a:prstGeom>
          <a:solidFill>
            <a:srgbClr val="00ACCD">
              <a:alpha val="80000"/>
            </a:srgb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endParaRPr lang="en-CA" sz="1867" dirty="0"/>
          </a:p>
        </p:txBody>
      </p:sp>
      <p:sp>
        <p:nvSpPr>
          <p:cNvPr id="4" name="TextBox 3">
            <a:extLst>
              <a:ext uri="{FF2B5EF4-FFF2-40B4-BE49-F238E27FC236}">
                <a16:creationId xmlns="" xmlns:a16="http://schemas.microsoft.com/office/drawing/2014/main" id="{D3349985-F514-46B5-BBA1-E3A89A72C724}"/>
              </a:ext>
            </a:extLst>
          </p:cNvPr>
          <p:cNvSpPr txBox="1"/>
          <p:nvPr/>
        </p:nvSpPr>
        <p:spPr>
          <a:xfrm>
            <a:off x="7510198" y="4329592"/>
            <a:ext cx="4472696" cy="1036181"/>
          </a:xfrm>
          <a:prstGeom prst="rect">
            <a:avLst/>
          </a:prstGeom>
          <a:noFill/>
        </p:spPr>
        <p:txBody>
          <a:bodyPr wrap="square" rtlCol="0">
            <a:spAutoFit/>
          </a:bodyPr>
          <a:lstStyle/>
          <a:p>
            <a:pPr>
              <a:spcAft>
                <a:spcPts val="1600"/>
              </a:spcAft>
            </a:pPr>
            <a:r>
              <a:rPr lang="en-CA" sz="2400" kern="0" dirty="0" err="1">
                <a:solidFill>
                  <a:schemeClr val="bg1"/>
                </a:solidFill>
                <a:latin typeface="Calibri" panose="020F0502020204030204" pitchFamily="34" charset="0"/>
              </a:rPr>
              <a:t>AbilitiCBT</a:t>
            </a:r>
            <a:r>
              <a:rPr lang="en-CA" sz="2400" kern="0" dirty="0">
                <a:solidFill>
                  <a:schemeClr val="bg1"/>
                </a:solidFill>
                <a:latin typeface="Calibri" panose="020F0502020204030204" pitchFamily="34" charset="0"/>
              </a:rPr>
              <a:t> </a:t>
            </a:r>
            <a:endParaRPr lang="en-US" sz="2400" kern="0" dirty="0">
              <a:solidFill>
                <a:schemeClr val="bg1"/>
              </a:solidFill>
              <a:latin typeface="Calibri" panose="020F0502020204030204" pitchFamily="34" charset="0"/>
            </a:endParaRPr>
          </a:p>
          <a:p>
            <a:pPr>
              <a:spcAft>
                <a:spcPts val="1600"/>
              </a:spcAft>
            </a:pPr>
            <a:r>
              <a:rPr lang="en-US" sz="2400" kern="0" dirty="0">
                <a:solidFill>
                  <a:schemeClr val="bg1"/>
                </a:solidFill>
                <a:latin typeface="Calibri" panose="020F0502020204030204" pitchFamily="34" charset="0"/>
              </a:rPr>
              <a:t>Total Well-being Index (TWI)</a:t>
            </a:r>
          </a:p>
        </p:txBody>
      </p:sp>
    </p:spTree>
    <p:extLst>
      <p:ext uri="{BB962C8B-B14F-4D97-AF65-F5344CB8AC3E}">
        <p14:creationId xmlns:p14="http://schemas.microsoft.com/office/powerpoint/2010/main" val="10831822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6848" b="17045"/>
          <a:stretch/>
        </p:blipFill>
        <p:spPr>
          <a:xfrm flipH="1">
            <a:off x="0" y="12701"/>
            <a:ext cx="12234584" cy="6210300"/>
          </a:xfrm>
          <a:prstGeom prst="rect">
            <a:avLst/>
          </a:prstGeom>
        </p:spPr>
      </p:pic>
      <p:sp>
        <p:nvSpPr>
          <p:cNvPr id="4" name="Slide Number Placeholder 3"/>
          <p:cNvSpPr>
            <a:spLocks noGrp="1"/>
          </p:cNvSpPr>
          <p:nvPr>
            <p:ph type="sldNum" sz="quarter" idx="16"/>
          </p:nvPr>
        </p:nvSpPr>
        <p:spPr/>
        <p:txBody>
          <a:bodyPr/>
          <a:lstStyle/>
          <a:p>
            <a:pPr>
              <a:defRPr/>
            </a:pPr>
            <a:fld id="{AA77BD2B-0BA1-164B-B7A4-E68B4B9F8FCE}" type="slidenum">
              <a:rPr lang="en-US" smtClean="0"/>
              <a:pPr>
                <a:defRPr/>
              </a:pPr>
              <a:t>39</a:t>
            </a:fld>
            <a:endParaRPr lang="en-US" dirty="0"/>
          </a:p>
        </p:txBody>
      </p:sp>
      <p:sp>
        <p:nvSpPr>
          <p:cNvPr id="7" name="Rectangle 6"/>
          <p:cNvSpPr/>
          <p:nvPr/>
        </p:nvSpPr>
        <p:spPr bwMode="auto">
          <a:xfrm>
            <a:off x="1" y="0"/>
            <a:ext cx="12423228" cy="6231467"/>
          </a:xfrm>
          <a:prstGeom prst="rect">
            <a:avLst/>
          </a:prstGeom>
          <a:solidFill>
            <a:srgbClr val="00CCFF">
              <a:alpha val="69804"/>
            </a:srgb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endParaRPr lang="en-US" sz="1867" dirty="0"/>
          </a:p>
        </p:txBody>
      </p:sp>
      <p:sp>
        <p:nvSpPr>
          <p:cNvPr id="9" name="TextBox 8"/>
          <p:cNvSpPr txBox="1"/>
          <p:nvPr/>
        </p:nvSpPr>
        <p:spPr>
          <a:xfrm>
            <a:off x="3876594" y="2075167"/>
            <a:ext cx="4988796" cy="995209"/>
          </a:xfrm>
          <a:prstGeom prst="rect">
            <a:avLst/>
          </a:prstGeom>
          <a:noFill/>
        </p:spPr>
        <p:txBody>
          <a:bodyPr wrap="square" rtlCol="0">
            <a:spAutoFit/>
          </a:bodyPr>
          <a:lstStyle/>
          <a:p>
            <a:r>
              <a:rPr lang="en-US" sz="5867" dirty="0" err="1">
                <a:solidFill>
                  <a:schemeClr val="bg1"/>
                </a:solidFill>
                <a:latin typeface="+mn-lt"/>
              </a:rPr>
              <a:t>AbilitiCBT</a:t>
            </a:r>
            <a:endParaRPr lang="en-US" sz="3200" dirty="0">
              <a:solidFill>
                <a:schemeClr val="bg1"/>
              </a:solidFill>
              <a:latin typeface="+mn-lt"/>
            </a:endParaRPr>
          </a:p>
        </p:txBody>
      </p:sp>
    </p:spTree>
    <p:extLst>
      <p:ext uri="{BB962C8B-B14F-4D97-AF65-F5344CB8AC3E}">
        <p14:creationId xmlns:p14="http://schemas.microsoft.com/office/powerpoint/2010/main" val="145207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1A9E6E3-9548-5549-9A48-0087A98C3E03}"/>
              </a:ext>
            </a:extLst>
          </p:cNvPr>
          <p:cNvPicPr>
            <a:picLocks noChangeAspect="1"/>
          </p:cNvPicPr>
          <p:nvPr/>
        </p:nvPicPr>
        <p:blipFill>
          <a:blip r:embed="rId3"/>
          <a:stretch>
            <a:fillRect/>
          </a:stretch>
        </p:blipFill>
        <p:spPr>
          <a:xfrm>
            <a:off x="1340341" y="1700148"/>
            <a:ext cx="1051093" cy="1051093"/>
          </a:xfrm>
          <a:prstGeom prst="rect">
            <a:avLst/>
          </a:prstGeom>
        </p:spPr>
      </p:pic>
      <p:pic>
        <p:nvPicPr>
          <p:cNvPr id="6" name="Picture 5">
            <a:extLst>
              <a:ext uri="{FF2B5EF4-FFF2-40B4-BE49-F238E27FC236}">
                <a16:creationId xmlns="" xmlns:a16="http://schemas.microsoft.com/office/drawing/2014/main" id="{34B0BCE2-740D-1446-927C-11DD1ABE26F9}"/>
              </a:ext>
            </a:extLst>
          </p:cNvPr>
          <p:cNvPicPr>
            <a:picLocks noChangeAspect="1"/>
          </p:cNvPicPr>
          <p:nvPr/>
        </p:nvPicPr>
        <p:blipFill>
          <a:blip r:embed="rId4"/>
          <a:stretch>
            <a:fillRect/>
          </a:stretch>
        </p:blipFill>
        <p:spPr>
          <a:xfrm>
            <a:off x="4072985" y="1678473"/>
            <a:ext cx="1051092" cy="1051092"/>
          </a:xfrm>
          <a:prstGeom prst="rect">
            <a:avLst/>
          </a:prstGeom>
        </p:spPr>
      </p:pic>
      <p:pic>
        <p:nvPicPr>
          <p:cNvPr id="9" name="Picture 8">
            <a:extLst>
              <a:ext uri="{FF2B5EF4-FFF2-40B4-BE49-F238E27FC236}">
                <a16:creationId xmlns="" xmlns:a16="http://schemas.microsoft.com/office/drawing/2014/main" id="{C7867311-7F07-8344-B8D9-36B5E75725EC}"/>
              </a:ext>
            </a:extLst>
          </p:cNvPr>
          <p:cNvPicPr>
            <a:picLocks noChangeAspect="1"/>
          </p:cNvPicPr>
          <p:nvPr/>
        </p:nvPicPr>
        <p:blipFill>
          <a:blip r:embed="rId5"/>
          <a:stretch>
            <a:fillRect/>
          </a:stretch>
        </p:blipFill>
        <p:spPr>
          <a:xfrm>
            <a:off x="6744850" y="1672622"/>
            <a:ext cx="1051092" cy="1051092"/>
          </a:xfrm>
          <a:prstGeom prst="rect">
            <a:avLst/>
          </a:prstGeom>
        </p:spPr>
      </p:pic>
      <p:pic>
        <p:nvPicPr>
          <p:cNvPr id="10" name="Picture 9">
            <a:extLst>
              <a:ext uri="{FF2B5EF4-FFF2-40B4-BE49-F238E27FC236}">
                <a16:creationId xmlns="" xmlns:a16="http://schemas.microsoft.com/office/drawing/2014/main" id="{C0C22AD1-27E5-874A-A37F-E14B8452BE66}"/>
              </a:ext>
            </a:extLst>
          </p:cNvPr>
          <p:cNvPicPr>
            <a:picLocks noChangeAspect="1"/>
          </p:cNvPicPr>
          <p:nvPr/>
        </p:nvPicPr>
        <p:blipFill>
          <a:blip r:embed="rId6"/>
          <a:stretch>
            <a:fillRect/>
          </a:stretch>
        </p:blipFill>
        <p:spPr>
          <a:xfrm>
            <a:off x="9475010" y="1700148"/>
            <a:ext cx="1051091" cy="1051091"/>
          </a:xfrm>
          <a:prstGeom prst="rect">
            <a:avLst/>
          </a:prstGeom>
        </p:spPr>
      </p:pic>
      <p:sp>
        <p:nvSpPr>
          <p:cNvPr id="21" name="Introduction">
            <a:extLst>
              <a:ext uri="{FF2B5EF4-FFF2-40B4-BE49-F238E27FC236}">
                <a16:creationId xmlns="" xmlns:a16="http://schemas.microsoft.com/office/drawing/2014/main" id="{4DCDA4E4-F0B1-114A-A23F-ECE7CE071730}"/>
              </a:ext>
            </a:extLst>
          </p:cNvPr>
          <p:cNvSpPr txBox="1"/>
          <p:nvPr/>
        </p:nvSpPr>
        <p:spPr>
          <a:xfrm>
            <a:off x="1099583" y="3157397"/>
            <a:ext cx="1748402" cy="2552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defRPr sz="3000" spc="0">
                <a:solidFill>
                  <a:srgbClr val="5AB4F8"/>
                </a:solidFill>
                <a:latin typeface="Manrope3 Bold"/>
                <a:ea typeface="Manrope3 Bold"/>
                <a:cs typeface="Manrope3 Bold"/>
                <a:sym typeface="Manrope3 Bold"/>
              </a:defRPr>
            </a:pPr>
            <a:r>
              <a:rPr lang="en-US" sz="2000" dirty="0"/>
              <a:t>Q1 &amp; Q2 2020</a:t>
            </a:r>
            <a:endParaRPr sz="2000" dirty="0"/>
          </a:p>
        </p:txBody>
      </p:sp>
      <p:sp>
        <p:nvSpPr>
          <p:cNvPr id="23" name="Introduction">
            <a:extLst>
              <a:ext uri="{FF2B5EF4-FFF2-40B4-BE49-F238E27FC236}">
                <a16:creationId xmlns="" xmlns:a16="http://schemas.microsoft.com/office/drawing/2014/main" id="{174F2D3F-26BB-D14E-ACC8-8A2570F25BBA}"/>
              </a:ext>
            </a:extLst>
          </p:cNvPr>
          <p:cNvSpPr txBox="1"/>
          <p:nvPr/>
        </p:nvSpPr>
        <p:spPr>
          <a:xfrm>
            <a:off x="4011025" y="3141423"/>
            <a:ext cx="1175011" cy="273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defRPr sz="3000" spc="0">
                <a:solidFill>
                  <a:srgbClr val="5AB4F8"/>
                </a:solidFill>
                <a:latin typeface="Manrope3 Bold"/>
                <a:ea typeface="Manrope3 Bold"/>
                <a:cs typeface="Manrope3 Bold"/>
                <a:sym typeface="Manrope3 Bold"/>
              </a:defRPr>
            </a:pPr>
            <a:r>
              <a:rPr lang="en-US" sz="2000" dirty="0"/>
              <a:t>Q3 2020</a:t>
            </a:r>
            <a:endParaRPr sz="2000" dirty="0"/>
          </a:p>
        </p:txBody>
      </p:sp>
      <p:sp>
        <p:nvSpPr>
          <p:cNvPr id="25" name="Introduction">
            <a:extLst>
              <a:ext uri="{FF2B5EF4-FFF2-40B4-BE49-F238E27FC236}">
                <a16:creationId xmlns="" xmlns:a16="http://schemas.microsoft.com/office/drawing/2014/main" id="{EFC76805-376C-CB49-8E79-43F323BC99C3}"/>
              </a:ext>
            </a:extLst>
          </p:cNvPr>
          <p:cNvSpPr txBox="1"/>
          <p:nvPr/>
        </p:nvSpPr>
        <p:spPr>
          <a:xfrm>
            <a:off x="6838940" y="3172662"/>
            <a:ext cx="1536290" cy="273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defRPr sz="3000" spc="0">
                <a:solidFill>
                  <a:srgbClr val="5AB4F8"/>
                </a:solidFill>
                <a:latin typeface="Manrope3 Bold"/>
                <a:ea typeface="Manrope3 Bold"/>
                <a:cs typeface="Manrope3 Bold"/>
                <a:sym typeface="Manrope3 Bold"/>
              </a:defRPr>
            </a:pPr>
            <a:r>
              <a:rPr lang="en-US" sz="2000" dirty="0"/>
              <a:t>Q4 2020</a:t>
            </a:r>
            <a:endParaRPr sz="2000" dirty="0"/>
          </a:p>
        </p:txBody>
      </p:sp>
      <p:sp>
        <p:nvSpPr>
          <p:cNvPr id="26" name="Introduction">
            <a:extLst>
              <a:ext uri="{FF2B5EF4-FFF2-40B4-BE49-F238E27FC236}">
                <a16:creationId xmlns="" xmlns:a16="http://schemas.microsoft.com/office/drawing/2014/main" id="{B286BF3B-E250-5946-911B-F3671ADFD839}"/>
              </a:ext>
            </a:extLst>
          </p:cNvPr>
          <p:cNvSpPr txBox="1"/>
          <p:nvPr/>
        </p:nvSpPr>
        <p:spPr>
          <a:xfrm>
            <a:off x="9538270" y="3172662"/>
            <a:ext cx="1095737" cy="2733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noAutofit/>
          </a:bodyPr>
          <a:lstStyle/>
          <a:p>
            <a:pPr>
              <a:defRPr sz="3000" spc="0">
                <a:solidFill>
                  <a:srgbClr val="5AB4F8"/>
                </a:solidFill>
                <a:latin typeface="Manrope3 Bold"/>
                <a:ea typeface="Manrope3 Bold"/>
                <a:cs typeface="Manrope3 Bold"/>
                <a:sym typeface="Manrope3 Bold"/>
              </a:defRPr>
            </a:pPr>
            <a:r>
              <a:rPr lang="en-US" sz="2000" dirty="0"/>
              <a:t>Q1 2021</a:t>
            </a:r>
            <a:endParaRPr sz="2000" dirty="0"/>
          </a:p>
        </p:txBody>
      </p:sp>
      <p:sp>
        <p:nvSpPr>
          <p:cNvPr id="27" name="Introduction">
            <a:extLst>
              <a:ext uri="{FF2B5EF4-FFF2-40B4-BE49-F238E27FC236}">
                <a16:creationId xmlns="" xmlns:a16="http://schemas.microsoft.com/office/drawing/2014/main" id="{6BB18BC9-1DA4-2640-8FF0-75E11058616B}"/>
              </a:ext>
            </a:extLst>
          </p:cNvPr>
          <p:cNvSpPr txBox="1"/>
          <p:nvPr/>
        </p:nvSpPr>
        <p:spPr>
          <a:xfrm>
            <a:off x="1010652" y="3760330"/>
            <a:ext cx="2132362" cy="2031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Virtual health care services</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Care navigation / management</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solidFill>
                  <a:schemeClr val="accent1"/>
                </a:solidFill>
              </a:rPr>
              <a:t>Care navigation to EQ network services and community providers</a:t>
            </a:r>
          </a:p>
        </p:txBody>
      </p:sp>
      <p:sp>
        <p:nvSpPr>
          <p:cNvPr id="28" name="Introduction">
            <a:extLst>
              <a:ext uri="{FF2B5EF4-FFF2-40B4-BE49-F238E27FC236}">
                <a16:creationId xmlns="" xmlns:a16="http://schemas.microsoft.com/office/drawing/2014/main" id="{A91CA16A-ECD8-494C-BEC5-A51A39A5C0B0}"/>
              </a:ext>
            </a:extLst>
          </p:cNvPr>
          <p:cNvSpPr txBox="1"/>
          <p:nvPr/>
        </p:nvSpPr>
        <p:spPr>
          <a:xfrm>
            <a:off x="3532349" y="3760330"/>
            <a:ext cx="2132362" cy="25237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Virtual health care services</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Care navigation / management</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solidFill>
                  <a:schemeClr val="accent1"/>
                </a:solidFill>
              </a:rPr>
              <a:t>Care navigation  services with links to  HUB’s  1st group of digital health foundational partners</a:t>
            </a:r>
          </a:p>
        </p:txBody>
      </p:sp>
      <p:sp>
        <p:nvSpPr>
          <p:cNvPr id="29" name="Introduction">
            <a:extLst>
              <a:ext uri="{FF2B5EF4-FFF2-40B4-BE49-F238E27FC236}">
                <a16:creationId xmlns="" xmlns:a16="http://schemas.microsoft.com/office/drawing/2014/main" id="{7EE0FC68-8919-594F-953E-F0287F2EE35F}"/>
              </a:ext>
            </a:extLst>
          </p:cNvPr>
          <p:cNvSpPr txBox="1"/>
          <p:nvPr/>
        </p:nvSpPr>
        <p:spPr>
          <a:xfrm>
            <a:off x="6322012" y="3760330"/>
            <a:ext cx="2204506" cy="2769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Virtual health care services</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Care navigation / management</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solidFill>
                  <a:schemeClr val="accent1"/>
                </a:solidFill>
              </a:rPr>
              <a:t>Care navigation services with links to  HUB’s 2nd group of digital health partners  &amp; launch of additional digital health features</a:t>
            </a:r>
          </a:p>
        </p:txBody>
      </p:sp>
      <p:sp>
        <p:nvSpPr>
          <p:cNvPr id="30" name="Introduction">
            <a:extLst>
              <a:ext uri="{FF2B5EF4-FFF2-40B4-BE49-F238E27FC236}">
                <a16:creationId xmlns="" xmlns:a16="http://schemas.microsoft.com/office/drawing/2014/main" id="{C3FAB759-AB20-8A46-8547-8404BE0255B9}"/>
              </a:ext>
            </a:extLst>
          </p:cNvPr>
          <p:cNvSpPr txBox="1"/>
          <p:nvPr/>
        </p:nvSpPr>
        <p:spPr>
          <a:xfrm>
            <a:off x="9183820" y="3760330"/>
            <a:ext cx="1997528" cy="23955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TPA platform with SSO to access  all digital health partners</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sz="1600" dirty="0"/>
              <a:t>New product opportunity  to capitalize on marketplace service gaps/overlaps</a:t>
            </a:r>
          </a:p>
        </p:txBody>
      </p:sp>
      <p:sp>
        <p:nvSpPr>
          <p:cNvPr id="35" name="AGENDA">
            <a:extLst>
              <a:ext uri="{FF2B5EF4-FFF2-40B4-BE49-F238E27FC236}">
                <a16:creationId xmlns="" xmlns:a16="http://schemas.microsoft.com/office/drawing/2014/main" id="{34AD6446-2F9B-AE4B-9892-F89DD853D914}"/>
              </a:ext>
            </a:extLst>
          </p:cNvPr>
          <p:cNvSpPr txBox="1"/>
          <p:nvPr/>
        </p:nvSpPr>
        <p:spPr>
          <a:xfrm>
            <a:off x="1512863" y="755651"/>
            <a:ext cx="8856088"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nchor="ctr">
            <a:spAutoFit/>
          </a:bodyPr>
          <a:lstStyle>
            <a:lvl1pPr>
              <a:defRPr sz="6000" spc="0">
                <a:solidFill>
                  <a:srgbClr val="42515A"/>
                </a:solidFill>
                <a:latin typeface="Quicksand Bold"/>
                <a:ea typeface="Quicksand Bold"/>
                <a:cs typeface="Quicksand Bold"/>
                <a:sym typeface="Quicksand Bold"/>
              </a:defRPr>
            </a:lvl1pPr>
          </a:lstStyle>
          <a:p>
            <a:r>
              <a:rPr lang="en-US" sz="3000" dirty="0"/>
              <a:t>HUB- Digital Integrated Services Implementation Plan</a:t>
            </a:r>
          </a:p>
        </p:txBody>
      </p:sp>
    </p:spTree>
    <p:extLst>
      <p:ext uri="{BB962C8B-B14F-4D97-AF65-F5344CB8AC3E}">
        <p14:creationId xmlns:p14="http://schemas.microsoft.com/office/powerpoint/2010/main" val="184303577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4514" r="33932"/>
          <a:stretch/>
        </p:blipFill>
        <p:spPr>
          <a:xfrm rot="748384">
            <a:off x="5804875" y="-314273"/>
            <a:ext cx="4438541" cy="7872000"/>
          </a:xfrm>
          <a:prstGeom prst="rect">
            <a:avLst/>
          </a:prstGeom>
        </p:spPr>
      </p:pic>
      <p:sp>
        <p:nvSpPr>
          <p:cNvPr id="9" name="Rectangle 8"/>
          <p:cNvSpPr/>
          <p:nvPr/>
        </p:nvSpPr>
        <p:spPr bwMode="auto">
          <a:xfrm>
            <a:off x="7661984" y="3123353"/>
            <a:ext cx="3888000" cy="1392000"/>
          </a:xfrm>
          <a:prstGeom prst="rect">
            <a:avLst/>
          </a:prstGeom>
          <a:solidFill>
            <a:srgbClr val="00CCFF"/>
          </a:solidFill>
          <a:ln w="25400" cap="flat" cmpd="sng" algn="ctr">
            <a:noFill/>
            <a:prstDash val="solid"/>
            <a:round/>
            <a:headEnd type="none" w="med" len="med"/>
            <a:tailEnd type="none" w="med" len="med"/>
          </a:ln>
          <a:effectLst/>
        </p:spPr>
        <p:txBody>
          <a:bodyPr vert="horz" wrap="square" lIns="240000" tIns="60960" rIns="240000" bIns="60960" numCol="1" rtlCol="0" anchor="ctr" anchorCtr="0" compatLnSpc="1">
            <a:prstTxWarp prst="textNoShape">
              <a:avLst/>
            </a:prstTxWarp>
          </a:bodyPr>
          <a:lstStyle/>
          <a:p>
            <a:pPr algn="ctr" defTabSz="1219170"/>
            <a:r>
              <a:rPr lang="en-CA" sz="2667" b="1" dirty="0">
                <a:solidFill>
                  <a:schemeClr val="accent1"/>
                </a:solidFill>
              </a:rPr>
              <a:t>Dedicated</a:t>
            </a:r>
            <a:r>
              <a:rPr lang="en-CA" sz="2667" dirty="0">
                <a:solidFill>
                  <a:schemeClr val="bg1"/>
                </a:solidFill>
              </a:rPr>
              <a:t> therapist for guided care</a:t>
            </a:r>
          </a:p>
        </p:txBody>
      </p:sp>
      <p:sp>
        <p:nvSpPr>
          <p:cNvPr id="2" name="Title 1"/>
          <p:cNvSpPr>
            <a:spLocks noGrp="1"/>
          </p:cNvSpPr>
          <p:nvPr>
            <p:ph type="title"/>
          </p:nvPr>
        </p:nvSpPr>
        <p:spPr>
          <a:xfrm>
            <a:off x="407244" y="690465"/>
            <a:ext cx="10946817" cy="527231"/>
          </a:xfrm>
        </p:spPr>
        <p:txBody>
          <a:bodyPr/>
          <a:lstStyle/>
          <a:p>
            <a:r>
              <a:rPr lang="en-CA" dirty="0"/>
              <a:t>Key features</a:t>
            </a:r>
          </a:p>
        </p:txBody>
      </p:sp>
      <p:sp>
        <p:nvSpPr>
          <p:cNvPr id="4" name="Slide Number Placeholder 3"/>
          <p:cNvSpPr>
            <a:spLocks noGrp="1"/>
          </p:cNvSpPr>
          <p:nvPr>
            <p:ph type="sldNum" sz="quarter" idx="16"/>
          </p:nvPr>
        </p:nvSpPr>
        <p:spPr/>
        <p:txBody>
          <a:bodyPr/>
          <a:lstStyle/>
          <a:p>
            <a:endParaRPr lang="en-US" dirty="0"/>
          </a:p>
        </p:txBody>
      </p:sp>
      <p:sp>
        <p:nvSpPr>
          <p:cNvPr id="7" name="TextBox 6"/>
          <p:cNvSpPr txBox="1"/>
          <p:nvPr/>
        </p:nvSpPr>
        <p:spPr>
          <a:xfrm>
            <a:off x="0" y="1482709"/>
            <a:ext cx="5784783" cy="42780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390000" tIns="195000" rIns="390000" bIns="195000" rtlCol="0" anchor="t">
            <a:noAutofit/>
          </a:bodyPr>
          <a:lstStyle/>
          <a:p>
            <a:pPr>
              <a:spcAft>
                <a:spcPts val="1200"/>
              </a:spcAft>
            </a:pPr>
            <a:r>
              <a:rPr lang="en-CA" sz="1600" b="1" dirty="0">
                <a:solidFill>
                  <a:schemeClr val="tx1"/>
                </a:solidFill>
              </a:rPr>
              <a:t>AbilitiCBT</a:t>
            </a:r>
            <a:r>
              <a:rPr lang="en-CA" sz="1600" dirty="0">
                <a:solidFill>
                  <a:schemeClr val="tx1"/>
                </a:solidFill>
                <a:latin typeface="Calibri" charset="0"/>
                <a:ea typeface="ヒラギノ角ゴ ProN W3" charset="0"/>
                <a:cs typeface="ヒラギノ角ゴ ProN W3" charset="0"/>
              </a:rPr>
              <a:t> is a</a:t>
            </a:r>
            <a:r>
              <a:rPr lang="en-CA" sz="1600" dirty="0">
                <a:solidFill>
                  <a:schemeClr val="tx1"/>
                </a:solidFill>
              </a:rPr>
              <a:t> </a:t>
            </a:r>
            <a:r>
              <a:rPr lang="en-CA" sz="1600" b="1" dirty="0">
                <a:solidFill>
                  <a:schemeClr val="tx1"/>
                </a:solidFill>
              </a:rPr>
              <a:t>therapist-assisted</a:t>
            </a:r>
            <a:r>
              <a:rPr lang="en-CA" sz="1600" dirty="0">
                <a:solidFill>
                  <a:schemeClr val="tx1"/>
                </a:solidFill>
              </a:rPr>
              <a:t> Cognitive Behavioural Therapy program offered through a robust online platform.  </a:t>
            </a:r>
          </a:p>
          <a:p>
            <a:pPr>
              <a:spcAft>
                <a:spcPts val="1200"/>
              </a:spcAft>
            </a:pPr>
            <a:r>
              <a:rPr lang="en-CA" sz="1600" dirty="0">
                <a:solidFill>
                  <a:schemeClr val="tx1"/>
                </a:solidFill>
              </a:rPr>
              <a:t>But, it’s </a:t>
            </a:r>
            <a:r>
              <a:rPr lang="en-CA" sz="1600" b="1" dirty="0">
                <a:solidFill>
                  <a:schemeClr val="tx1"/>
                </a:solidFill>
              </a:rPr>
              <a:t>more than a cool platform </a:t>
            </a:r>
            <a:r>
              <a:rPr lang="en-CA" sz="1600" dirty="0">
                <a:solidFill>
                  <a:schemeClr val="tx1"/>
                </a:solidFill>
              </a:rPr>
              <a:t>with a consumer-grade user experience. </a:t>
            </a:r>
          </a:p>
          <a:p>
            <a:pPr>
              <a:spcAft>
                <a:spcPts val="1200"/>
              </a:spcAft>
            </a:pPr>
            <a:r>
              <a:rPr lang="en-CA" sz="1600" b="1" dirty="0" err="1">
                <a:solidFill>
                  <a:schemeClr val="tx1"/>
                </a:solidFill>
              </a:rPr>
              <a:t>AbilitiCBT</a:t>
            </a:r>
            <a:r>
              <a:rPr lang="en-CA" sz="1600" dirty="0">
                <a:solidFill>
                  <a:schemeClr val="tx1"/>
                </a:solidFill>
              </a:rPr>
              <a:t> uses digital </a:t>
            </a:r>
            <a:r>
              <a:rPr lang="en-US" sz="1600" dirty="0">
                <a:solidFill>
                  <a:schemeClr val="tx1"/>
                </a:solidFill>
              </a:rPr>
              <a:t>education, videos and assignments with </a:t>
            </a:r>
            <a:r>
              <a:rPr lang="en-CA" sz="1600" dirty="0">
                <a:solidFill>
                  <a:schemeClr val="tx1"/>
                </a:solidFill>
              </a:rPr>
              <a:t>continuous review and </a:t>
            </a:r>
            <a:r>
              <a:rPr lang="en-CA" sz="1600" b="1" dirty="0">
                <a:solidFill>
                  <a:schemeClr val="tx1"/>
                </a:solidFill>
              </a:rPr>
              <a:t>oversight by a therapist </a:t>
            </a:r>
            <a:r>
              <a:rPr lang="en-US" sz="1600" dirty="0">
                <a:solidFill>
                  <a:schemeClr val="tx1"/>
                </a:solidFill>
              </a:rPr>
              <a:t>to help users meet their goals.</a:t>
            </a:r>
          </a:p>
          <a:p>
            <a:pPr>
              <a:spcAft>
                <a:spcPts val="1200"/>
              </a:spcAft>
            </a:pPr>
            <a:r>
              <a:rPr lang="en-US" sz="1600" b="1" i="1" dirty="0">
                <a:solidFill>
                  <a:schemeClr val="tx1"/>
                </a:solidFill>
              </a:rPr>
              <a:t>Experts agree that results of </a:t>
            </a:r>
            <a:r>
              <a:rPr lang="en-US" sz="1600" b="1" i="1" dirty="0" err="1">
                <a:solidFill>
                  <a:schemeClr val="tx1"/>
                </a:solidFill>
              </a:rPr>
              <a:t>iCBT</a:t>
            </a:r>
            <a:r>
              <a:rPr lang="en-US" sz="1600" b="1" i="1" dirty="0">
                <a:solidFill>
                  <a:schemeClr val="tx1"/>
                </a:solidFill>
              </a:rPr>
              <a:t> and face to face are not significantly different; </a:t>
            </a:r>
            <a:r>
              <a:rPr lang="en-US" sz="1600" b="1" i="1" u="sng" dirty="0">
                <a:solidFill>
                  <a:schemeClr val="tx1"/>
                </a:solidFill>
              </a:rPr>
              <a:t>supervised </a:t>
            </a:r>
            <a:r>
              <a:rPr lang="en-US" sz="1600" b="1" i="1" u="sng" dirty="0" err="1">
                <a:solidFill>
                  <a:schemeClr val="tx1"/>
                </a:solidFill>
              </a:rPr>
              <a:t>iCBT</a:t>
            </a:r>
            <a:r>
              <a:rPr lang="en-US" sz="1600" b="1" i="1" u="sng" dirty="0">
                <a:solidFill>
                  <a:schemeClr val="tx1"/>
                </a:solidFill>
              </a:rPr>
              <a:t> (like </a:t>
            </a:r>
            <a:r>
              <a:rPr lang="en-US" sz="1600" b="1" i="1" u="sng" dirty="0" err="1">
                <a:solidFill>
                  <a:schemeClr val="tx1"/>
                </a:solidFill>
              </a:rPr>
              <a:t>AbilitiCBT</a:t>
            </a:r>
            <a:r>
              <a:rPr lang="en-US" sz="1600" b="1" i="1" u="sng" dirty="0">
                <a:solidFill>
                  <a:schemeClr val="tx1"/>
                </a:solidFill>
              </a:rPr>
              <a:t>) is preferred</a:t>
            </a:r>
            <a:r>
              <a:rPr lang="en-US" sz="1600" b="1" i="1" dirty="0">
                <a:solidFill>
                  <a:schemeClr val="tx1"/>
                </a:solidFill>
              </a:rPr>
              <a:t> to assure adherence and promote exposure.</a:t>
            </a:r>
            <a:endParaRPr lang="en-CA" sz="1600" b="1" i="1" dirty="0">
              <a:solidFill>
                <a:schemeClr val="tx1"/>
              </a:solidFill>
            </a:endParaRPr>
          </a:p>
        </p:txBody>
      </p:sp>
      <p:sp>
        <p:nvSpPr>
          <p:cNvPr id="10" name="Rectangle 9"/>
          <p:cNvSpPr/>
          <p:nvPr/>
        </p:nvSpPr>
        <p:spPr bwMode="auto">
          <a:xfrm>
            <a:off x="7680000" y="1426564"/>
            <a:ext cx="3888000" cy="1392000"/>
          </a:xfrm>
          <a:prstGeom prst="rect">
            <a:avLst/>
          </a:prstGeom>
          <a:solidFill>
            <a:srgbClr val="00CCFF"/>
          </a:solidFill>
          <a:ln w="25400" cap="flat" cmpd="sng" algn="ctr">
            <a:noFill/>
            <a:prstDash val="solid"/>
            <a:round/>
            <a:headEnd type="none" w="med" len="med"/>
            <a:tailEnd type="none" w="med" len="med"/>
          </a:ln>
          <a:effectLst/>
        </p:spPr>
        <p:txBody>
          <a:bodyPr vert="horz" wrap="square" lIns="240000" tIns="60960" rIns="240000" bIns="60960" numCol="1" rtlCol="0" anchor="ctr" anchorCtr="0" compatLnSpc="1">
            <a:prstTxWarp prst="textNoShape">
              <a:avLst/>
            </a:prstTxWarp>
          </a:bodyPr>
          <a:lstStyle/>
          <a:p>
            <a:pPr algn="ctr"/>
            <a:r>
              <a:rPr lang="en-CA" sz="2400" dirty="0">
                <a:solidFill>
                  <a:schemeClr val="bg1"/>
                </a:solidFill>
              </a:rPr>
              <a:t>Programs for </a:t>
            </a:r>
            <a:r>
              <a:rPr lang="en-CA" sz="2400" b="1" dirty="0">
                <a:solidFill>
                  <a:schemeClr val="bg1"/>
                </a:solidFill>
              </a:rPr>
              <a:t>anxiety</a:t>
            </a:r>
            <a:r>
              <a:rPr lang="en-CA" sz="2400" dirty="0">
                <a:solidFill>
                  <a:schemeClr val="bg1"/>
                </a:solidFill>
              </a:rPr>
              <a:t>, </a:t>
            </a:r>
            <a:r>
              <a:rPr lang="en-CA" sz="2400" b="1" dirty="0">
                <a:solidFill>
                  <a:schemeClr val="bg1"/>
                </a:solidFill>
              </a:rPr>
              <a:t>depression</a:t>
            </a:r>
            <a:r>
              <a:rPr lang="en-CA" sz="2400" dirty="0">
                <a:solidFill>
                  <a:schemeClr val="bg1"/>
                </a:solidFill>
              </a:rPr>
              <a:t>, </a:t>
            </a:r>
            <a:r>
              <a:rPr lang="en-CA" sz="2400" b="1" dirty="0">
                <a:solidFill>
                  <a:schemeClr val="bg1"/>
                </a:solidFill>
              </a:rPr>
              <a:t>sleep</a:t>
            </a:r>
            <a:r>
              <a:rPr lang="en-CA" sz="2400" dirty="0">
                <a:solidFill>
                  <a:schemeClr val="bg1"/>
                </a:solidFill>
              </a:rPr>
              <a:t>, </a:t>
            </a:r>
            <a:r>
              <a:rPr lang="en-CA" sz="2400" b="1" dirty="0">
                <a:solidFill>
                  <a:schemeClr val="bg1"/>
                </a:solidFill>
              </a:rPr>
              <a:t>pain</a:t>
            </a:r>
          </a:p>
          <a:p>
            <a:pPr algn="ctr"/>
            <a:r>
              <a:rPr lang="en-CA" sz="2400" dirty="0">
                <a:solidFill>
                  <a:schemeClr val="bg1"/>
                </a:solidFill>
              </a:rPr>
              <a:t>and </a:t>
            </a:r>
            <a:r>
              <a:rPr lang="en-CA" sz="2400" b="1" dirty="0">
                <a:solidFill>
                  <a:schemeClr val="bg1"/>
                </a:solidFill>
              </a:rPr>
              <a:t>return to work</a:t>
            </a:r>
          </a:p>
        </p:txBody>
      </p:sp>
      <p:sp>
        <p:nvSpPr>
          <p:cNvPr id="11" name="Rectangle 10"/>
          <p:cNvSpPr/>
          <p:nvPr/>
        </p:nvSpPr>
        <p:spPr bwMode="auto">
          <a:xfrm>
            <a:off x="7680000" y="4820143"/>
            <a:ext cx="3888000" cy="1392000"/>
          </a:xfrm>
          <a:prstGeom prst="rect">
            <a:avLst/>
          </a:prstGeom>
          <a:solidFill>
            <a:srgbClr val="00CCFF"/>
          </a:solidFill>
          <a:ln w="25400" cap="flat" cmpd="sng" algn="ctr">
            <a:noFill/>
            <a:prstDash val="solid"/>
            <a:round/>
            <a:headEnd type="none" w="med" len="med"/>
            <a:tailEnd type="none" w="med" len="med"/>
          </a:ln>
          <a:effectLst/>
        </p:spPr>
        <p:txBody>
          <a:bodyPr vert="horz" wrap="square" lIns="240000" tIns="60960" rIns="240000" bIns="60960" numCol="1" rtlCol="0" anchor="ctr" anchorCtr="0" compatLnSpc="1">
            <a:prstTxWarp prst="textNoShape">
              <a:avLst/>
            </a:prstTxWarp>
          </a:bodyPr>
          <a:lstStyle/>
          <a:p>
            <a:pPr algn="ctr"/>
            <a:r>
              <a:rPr lang="en-CA" sz="2667" dirty="0">
                <a:solidFill>
                  <a:schemeClr val="bg1"/>
                </a:solidFill>
              </a:rPr>
              <a:t>Access to </a:t>
            </a:r>
            <a:r>
              <a:rPr lang="en-CA" sz="2667" b="1" dirty="0">
                <a:solidFill>
                  <a:schemeClr val="accent1"/>
                </a:solidFill>
              </a:rPr>
              <a:t>24/7/365</a:t>
            </a:r>
            <a:r>
              <a:rPr lang="en-CA" sz="2667" dirty="0">
                <a:solidFill>
                  <a:schemeClr val="bg1"/>
                </a:solidFill>
              </a:rPr>
              <a:t> crisis intervention</a:t>
            </a:r>
          </a:p>
        </p:txBody>
      </p:sp>
      <p:sp>
        <p:nvSpPr>
          <p:cNvPr id="3" name="TextBox 2">
            <a:extLst>
              <a:ext uri="{FF2B5EF4-FFF2-40B4-BE49-F238E27FC236}">
                <a16:creationId xmlns="" xmlns:a16="http://schemas.microsoft.com/office/drawing/2014/main" id="{39CC67D8-1496-46BC-A735-01716CED346C}"/>
              </a:ext>
            </a:extLst>
          </p:cNvPr>
          <p:cNvSpPr txBox="1"/>
          <p:nvPr/>
        </p:nvSpPr>
        <p:spPr>
          <a:xfrm>
            <a:off x="787546" y="5627650"/>
            <a:ext cx="2104845" cy="369332"/>
          </a:xfrm>
          <a:prstGeom prst="rect">
            <a:avLst/>
          </a:prstGeom>
          <a:noFill/>
          <a:ln>
            <a:solidFill>
              <a:schemeClr val="tx1"/>
            </a:solidFill>
          </a:ln>
        </p:spPr>
        <p:txBody>
          <a:bodyPr wrap="square" rtlCol="0">
            <a:spAutoFit/>
          </a:bodyPr>
          <a:lstStyle/>
          <a:p>
            <a:r>
              <a:rPr lang="en-US" b="1" dirty="0" smtClean="0">
                <a:latin typeface="Helvetica" charset="0"/>
                <a:ea typeface="Helvetica" charset="0"/>
                <a:cs typeface="Helvetica" charset="0"/>
              </a:rPr>
              <a:t>   $</a:t>
            </a:r>
            <a:r>
              <a:rPr lang="en-US" b="1" dirty="0">
                <a:latin typeface="Helvetica" charset="0"/>
                <a:ea typeface="Helvetica" charset="0"/>
                <a:cs typeface="Helvetica" charset="0"/>
              </a:rPr>
              <a:t>2.99 pmpm</a:t>
            </a:r>
          </a:p>
        </p:txBody>
      </p:sp>
    </p:spTree>
    <p:extLst>
      <p:ext uri="{BB962C8B-B14F-4D97-AF65-F5344CB8AC3E}">
        <p14:creationId xmlns:p14="http://schemas.microsoft.com/office/powerpoint/2010/main" val="119216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p:cNvGrpSpPr/>
          <p:nvPr/>
        </p:nvGrpSpPr>
        <p:grpSpPr>
          <a:xfrm>
            <a:off x="1862814" y="1842539"/>
            <a:ext cx="4089401" cy="4140201"/>
            <a:chOff x="2551113" y="1184275"/>
            <a:chExt cx="3067051" cy="3105151"/>
          </a:xfrm>
        </p:grpSpPr>
        <p:sp>
          <p:nvSpPr>
            <p:cNvPr id="14" name="AutoShape 3"/>
            <p:cNvSpPr>
              <a:spLocks noChangeAspect="1" noChangeArrowheads="1" noTextEdit="1"/>
            </p:cNvSpPr>
            <p:nvPr/>
          </p:nvSpPr>
          <p:spPr bwMode="auto">
            <a:xfrm>
              <a:off x="2551113" y="1184275"/>
              <a:ext cx="30670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CA" sz="1777" dirty="0"/>
            </a:p>
          </p:txBody>
        </p:sp>
        <p:sp>
          <p:nvSpPr>
            <p:cNvPr id="15" name="Oval 5"/>
            <p:cNvSpPr>
              <a:spLocks noChangeArrowheads="1"/>
            </p:cNvSpPr>
            <p:nvPr/>
          </p:nvSpPr>
          <p:spPr bwMode="auto">
            <a:xfrm>
              <a:off x="2606676"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6" name="Freeform 6"/>
            <p:cNvSpPr>
              <a:spLocks/>
            </p:cNvSpPr>
            <p:nvPr/>
          </p:nvSpPr>
          <p:spPr bwMode="auto">
            <a:xfrm>
              <a:off x="2551113"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7" name="Oval 7"/>
            <p:cNvSpPr>
              <a:spLocks noChangeArrowheads="1"/>
            </p:cNvSpPr>
            <p:nvPr/>
          </p:nvSpPr>
          <p:spPr bwMode="auto">
            <a:xfrm>
              <a:off x="5081588" y="1257300"/>
              <a:ext cx="168275"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8" name="Freeform 8"/>
            <p:cNvSpPr>
              <a:spLocks/>
            </p:cNvSpPr>
            <p:nvPr/>
          </p:nvSpPr>
          <p:spPr bwMode="auto">
            <a:xfrm>
              <a:off x="5026026" y="1425575"/>
              <a:ext cx="279400"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20" name="Oval 9"/>
            <p:cNvSpPr>
              <a:spLocks noChangeArrowheads="1"/>
            </p:cNvSpPr>
            <p:nvPr/>
          </p:nvSpPr>
          <p:spPr bwMode="auto">
            <a:xfrm>
              <a:off x="4776788"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21" name="Freeform 10"/>
            <p:cNvSpPr>
              <a:spLocks/>
            </p:cNvSpPr>
            <p:nvPr/>
          </p:nvSpPr>
          <p:spPr bwMode="auto">
            <a:xfrm>
              <a:off x="4721226"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22" name="Oval 11"/>
            <p:cNvSpPr>
              <a:spLocks noChangeArrowheads="1"/>
            </p:cNvSpPr>
            <p:nvPr/>
          </p:nvSpPr>
          <p:spPr bwMode="auto">
            <a:xfrm>
              <a:off x="4464051"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23" name="Freeform 12"/>
            <p:cNvSpPr>
              <a:spLocks/>
            </p:cNvSpPr>
            <p:nvPr/>
          </p:nvSpPr>
          <p:spPr bwMode="auto">
            <a:xfrm>
              <a:off x="4408488"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26" name="Oval 13"/>
            <p:cNvSpPr>
              <a:spLocks noChangeArrowheads="1"/>
            </p:cNvSpPr>
            <p:nvPr/>
          </p:nvSpPr>
          <p:spPr bwMode="auto">
            <a:xfrm>
              <a:off x="4157663"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29" name="Freeform 14"/>
            <p:cNvSpPr>
              <a:spLocks/>
            </p:cNvSpPr>
            <p:nvPr/>
          </p:nvSpPr>
          <p:spPr bwMode="auto">
            <a:xfrm>
              <a:off x="4102101"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30" name="Oval 15"/>
            <p:cNvSpPr>
              <a:spLocks noChangeArrowheads="1"/>
            </p:cNvSpPr>
            <p:nvPr/>
          </p:nvSpPr>
          <p:spPr bwMode="auto">
            <a:xfrm>
              <a:off x="3844926"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31" name="Freeform 16"/>
            <p:cNvSpPr>
              <a:spLocks/>
            </p:cNvSpPr>
            <p:nvPr/>
          </p:nvSpPr>
          <p:spPr bwMode="auto">
            <a:xfrm>
              <a:off x="3789363"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33" name="Oval 17"/>
            <p:cNvSpPr>
              <a:spLocks noChangeArrowheads="1"/>
            </p:cNvSpPr>
            <p:nvPr/>
          </p:nvSpPr>
          <p:spPr bwMode="auto">
            <a:xfrm>
              <a:off x="3538538"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35" name="Freeform 18"/>
            <p:cNvSpPr>
              <a:spLocks/>
            </p:cNvSpPr>
            <p:nvPr/>
          </p:nvSpPr>
          <p:spPr bwMode="auto">
            <a:xfrm>
              <a:off x="3482976"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1" y="36"/>
                    <a:pt x="4" y="36"/>
                  </a:cubicBezTo>
                  <a:cubicBezTo>
                    <a:pt x="8" y="36"/>
                    <a:pt x="8" y="36"/>
                    <a:pt x="8" y="36"/>
                  </a:cubicBezTo>
                  <a:cubicBezTo>
                    <a:pt x="8" y="52"/>
                    <a:pt x="8" y="52"/>
                    <a:pt x="8" y="52"/>
                  </a:cubicBezTo>
                  <a:cubicBezTo>
                    <a:pt x="8" y="54"/>
                    <a:pt x="9"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37" name="Oval 19"/>
            <p:cNvSpPr>
              <a:spLocks noChangeArrowheads="1"/>
            </p:cNvSpPr>
            <p:nvPr/>
          </p:nvSpPr>
          <p:spPr bwMode="auto">
            <a:xfrm>
              <a:off x="3225801"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38" name="Freeform 20"/>
            <p:cNvSpPr>
              <a:spLocks/>
            </p:cNvSpPr>
            <p:nvPr/>
          </p:nvSpPr>
          <p:spPr bwMode="auto">
            <a:xfrm>
              <a:off x="3170238"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1" name="Oval 21"/>
            <p:cNvSpPr>
              <a:spLocks noChangeArrowheads="1"/>
            </p:cNvSpPr>
            <p:nvPr/>
          </p:nvSpPr>
          <p:spPr bwMode="auto">
            <a:xfrm>
              <a:off x="2913063"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2" name="Freeform 22"/>
            <p:cNvSpPr>
              <a:spLocks/>
            </p:cNvSpPr>
            <p:nvPr/>
          </p:nvSpPr>
          <p:spPr bwMode="auto">
            <a:xfrm>
              <a:off x="2857501"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3" name="Oval 23"/>
            <p:cNvSpPr>
              <a:spLocks noChangeArrowheads="1"/>
            </p:cNvSpPr>
            <p:nvPr/>
          </p:nvSpPr>
          <p:spPr bwMode="auto">
            <a:xfrm>
              <a:off x="5395913" y="1257300"/>
              <a:ext cx="166688" cy="168275"/>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4" name="Freeform 24"/>
            <p:cNvSpPr>
              <a:spLocks/>
            </p:cNvSpPr>
            <p:nvPr/>
          </p:nvSpPr>
          <p:spPr bwMode="auto">
            <a:xfrm>
              <a:off x="5340351" y="1425575"/>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8"/>
                    <a:pt x="31" y="0"/>
                    <a:pt x="20" y="0"/>
                  </a:cubicBezTo>
                  <a:cubicBezTo>
                    <a:pt x="9" y="0"/>
                    <a:pt x="0" y="8"/>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5" name="Oval 25"/>
            <p:cNvSpPr>
              <a:spLocks noChangeArrowheads="1"/>
            </p:cNvSpPr>
            <p:nvPr/>
          </p:nvSpPr>
          <p:spPr bwMode="auto">
            <a:xfrm>
              <a:off x="2606676"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6" name="Freeform 26"/>
            <p:cNvSpPr>
              <a:spLocks/>
            </p:cNvSpPr>
            <p:nvPr/>
          </p:nvSpPr>
          <p:spPr bwMode="auto">
            <a:xfrm>
              <a:off x="2551113"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47" name="Oval 27"/>
            <p:cNvSpPr>
              <a:spLocks noChangeArrowheads="1"/>
            </p:cNvSpPr>
            <p:nvPr/>
          </p:nvSpPr>
          <p:spPr bwMode="auto">
            <a:xfrm>
              <a:off x="5081588" y="1876425"/>
              <a:ext cx="168275"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0" name="Freeform 28"/>
            <p:cNvSpPr>
              <a:spLocks/>
            </p:cNvSpPr>
            <p:nvPr/>
          </p:nvSpPr>
          <p:spPr bwMode="auto">
            <a:xfrm>
              <a:off x="5026026" y="2043113"/>
              <a:ext cx="279400"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1" name="Oval 29"/>
            <p:cNvSpPr>
              <a:spLocks noChangeArrowheads="1"/>
            </p:cNvSpPr>
            <p:nvPr/>
          </p:nvSpPr>
          <p:spPr bwMode="auto">
            <a:xfrm>
              <a:off x="4776788"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2" name="Freeform 30"/>
            <p:cNvSpPr>
              <a:spLocks/>
            </p:cNvSpPr>
            <p:nvPr/>
          </p:nvSpPr>
          <p:spPr bwMode="auto">
            <a:xfrm>
              <a:off x="4721226"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3" name="Oval 31"/>
            <p:cNvSpPr>
              <a:spLocks noChangeArrowheads="1"/>
            </p:cNvSpPr>
            <p:nvPr/>
          </p:nvSpPr>
          <p:spPr bwMode="auto">
            <a:xfrm>
              <a:off x="4464051"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4" name="Freeform 32"/>
            <p:cNvSpPr>
              <a:spLocks/>
            </p:cNvSpPr>
            <p:nvPr/>
          </p:nvSpPr>
          <p:spPr bwMode="auto">
            <a:xfrm>
              <a:off x="4408488"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5" name="Oval 33"/>
            <p:cNvSpPr>
              <a:spLocks noChangeArrowheads="1"/>
            </p:cNvSpPr>
            <p:nvPr/>
          </p:nvSpPr>
          <p:spPr bwMode="auto">
            <a:xfrm>
              <a:off x="4157663"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6" name="Freeform 34"/>
            <p:cNvSpPr>
              <a:spLocks/>
            </p:cNvSpPr>
            <p:nvPr/>
          </p:nvSpPr>
          <p:spPr bwMode="auto">
            <a:xfrm>
              <a:off x="4102101"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7" name="Oval 35"/>
            <p:cNvSpPr>
              <a:spLocks noChangeArrowheads="1"/>
            </p:cNvSpPr>
            <p:nvPr/>
          </p:nvSpPr>
          <p:spPr bwMode="auto">
            <a:xfrm>
              <a:off x="3844926"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8" name="Freeform 36"/>
            <p:cNvSpPr>
              <a:spLocks/>
            </p:cNvSpPr>
            <p:nvPr/>
          </p:nvSpPr>
          <p:spPr bwMode="auto">
            <a:xfrm>
              <a:off x="3789363"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59" name="Oval 37"/>
            <p:cNvSpPr>
              <a:spLocks noChangeArrowheads="1"/>
            </p:cNvSpPr>
            <p:nvPr/>
          </p:nvSpPr>
          <p:spPr bwMode="auto">
            <a:xfrm>
              <a:off x="3538538"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0" name="Freeform 38"/>
            <p:cNvSpPr>
              <a:spLocks/>
            </p:cNvSpPr>
            <p:nvPr/>
          </p:nvSpPr>
          <p:spPr bwMode="auto">
            <a:xfrm>
              <a:off x="3482976"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1" y="36"/>
                    <a:pt x="4" y="36"/>
                  </a:cubicBezTo>
                  <a:cubicBezTo>
                    <a:pt x="8" y="36"/>
                    <a:pt x="8" y="36"/>
                    <a:pt x="8" y="36"/>
                  </a:cubicBezTo>
                  <a:cubicBezTo>
                    <a:pt x="8" y="52"/>
                    <a:pt x="8" y="52"/>
                    <a:pt x="8" y="52"/>
                  </a:cubicBezTo>
                  <a:cubicBezTo>
                    <a:pt x="8" y="54"/>
                    <a:pt x="9"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1" name="Oval 39"/>
            <p:cNvSpPr>
              <a:spLocks noChangeArrowheads="1"/>
            </p:cNvSpPr>
            <p:nvPr/>
          </p:nvSpPr>
          <p:spPr bwMode="auto">
            <a:xfrm>
              <a:off x="3225801"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2" name="Freeform 40"/>
            <p:cNvSpPr>
              <a:spLocks/>
            </p:cNvSpPr>
            <p:nvPr/>
          </p:nvSpPr>
          <p:spPr bwMode="auto">
            <a:xfrm>
              <a:off x="3170238"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3" name="Oval 41"/>
            <p:cNvSpPr>
              <a:spLocks noChangeArrowheads="1"/>
            </p:cNvSpPr>
            <p:nvPr/>
          </p:nvSpPr>
          <p:spPr bwMode="auto">
            <a:xfrm>
              <a:off x="2913063"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4" name="Freeform 42"/>
            <p:cNvSpPr>
              <a:spLocks/>
            </p:cNvSpPr>
            <p:nvPr/>
          </p:nvSpPr>
          <p:spPr bwMode="auto">
            <a:xfrm>
              <a:off x="2857501"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5" name="Oval 43"/>
            <p:cNvSpPr>
              <a:spLocks noChangeArrowheads="1"/>
            </p:cNvSpPr>
            <p:nvPr/>
          </p:nvSpPr>
          <p:spPr bwMode="auto">
            <a:xfrm>
              <a:off x="5395913" y="1876425"/>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6" name="Freeform 44"/>
            <p:cNvSpPr>
              <a:spLocks/>
            </p:cNvSpPr>
            <p:nvPr/>
          </p:nvSpPr>
          <p:spPr bwMode="auto">
            <a:xfrm>
              <a:off x="5340351" y="2043113"/>
              <a:ext cx="277813" cy="390525"/>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7" name="Oval 45"/>
            <p:cNvSpPr>
              <a:spLocks noChangeArrowheads="1"/>
            </p:cNvSpPr>
            <p:nvPr/>
          </p:nvSpPr>
          <p:spPr bwMode="auto">
            <a:xfrm>
              <a:off x="2606676"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8" name="Freeform 46"/>
            <p:cNvSpPr>
              <a:spLocks/>
            </p:cNvSpPr>
            <p:nvPr/>
          </p:nvSpPr>
          <p:spPr bwMode="auto">
            <a:xfrm>
              <a:off x="2551113"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69" name="Oval 47"/>
            <p:cNvSpPr>
              <a:spLocks noChangeArrowheads="1"/>
            </p:cNvSpPr>
            <p:nvPr/>
          </p:nvSpPr>
          <p:spPr bwMode="auto">
            <a:xfrm>
              <a:off x="5081588" y="2495550"/>
              <a:ext cx="168275"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0" name="Freeform 48"/>
            <p:cNvSpPr>
              <a:spLocks/>
            </p:cNvSpPr>
            <p:nvPr/>
          </p:nvSpPr>
          <p:spPr bwMode="auto">
            <a:xfrm>
              <a:off x="5026026" y="2662238"/>
              <a:ext cx="279400"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1" name="Oval 49"/>
            <p:cNvSpPr>
              <a:spLocks noChangeArrowheads="1"/>
            </p:cNvSpPr>
            <p:nvPr/>
          </p:nvSpPr>
          <p:spPr bwMode="auto">
            <a:xfrm>
              <a:off x="4776788"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2" name="Freeform 50"/>
            <p:cNvSpPr>
              <a:spLocks/>
            </p:cNvSpPr>
            <p:nvPr/>
          </p:nvSpPr>
          <p:spPr bwMode="auto">
            <a:xfrm>
              <a:off x="4721226"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3" name="Oval 51"/>
            <p:cNvSpPr>
              <a:spLocks noChangeArrowheads="1"/>
            </p:cNvSpPr>
            <p:nvPr/>
          </p:nvSpPr>
          <p:spPr bwMode="auto">
            <a:xfrm>
              <a:off x="4464051"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4" name="Freeform 52"/>
            <p:cNvSpPr>
              <a:spLocks/>
            </p:cNvSpPr>
            <p:nvPr/>
          </p:nvSpPr>
          <p:spPr bwMode="auto">
            <a:xfrm>
              <a:off x="4408488"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5" name="Oval 53"/>
            <p:cNvSpPr>
              <a:spLocks noChangeArrowheads="1"/>
            </p:cNvSpPr>
            <p:nvPr/>
          </p:nvSpPr>
          <p:spPr bwMode="auto">
            <a:xfrm>
              <a:off x="4157663"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6" name="Freeform 54"/>
            <p:cNvSpPr>
              <a:spLocks/>
            </p:cNvSpPr>
            <p:nvPr/>
          </p:nvSpPr>
          <p:spPr bwMode="auto">
            <a:xfrm>
              <a:off x="4102101"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7" name="Oval 55"/>
            <p:cNvSpPr>
              <a:spLocks noChangeArrowheads="1"/>
            </p:cNvSpPr>
            <p:nvPr/>
          </p:nvSpPr>
          <p:spPr bwMode="auto">
            <a:xfrm>
              <a:off x="3844926"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8" name="Freeform 56"/>
            <p:cNvSpPr>
              <a:spLocks/>
            </p:cNvSpPr>
            <p:nvPr/>
          </p:nvSpPr>
          <p:spPr bwMode="auto">
            <a:xfrm>
              <a:off x="3789363"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79" name="Oval 57"/>
            <p:cNvSpPr>
              <a:spLocks noChangeArrowheads="1"/>
            </p:cNvSpPr>
            <p:nvPr/>
          </p:nvSpPr>
          <p:spPr bwMode="auto">
            <a:xfrm>
              <a:off x="3538538"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0" name="Freeform 58"/>
            <p:cNvSpPr>
              <a:spLocks/>
            </p:cNvSpPr>
            <p:nvPr/>
          </p:nvSpPr>
          <p:spPr bwMode="auto">
            <a:xfrm>
              <a:off x="3482976"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1" y="36"/>
                    <a:pt x="4" y="36"/>
                  </a:cubicBezTo>
                  <a:cubicBezTo>
                    <a:pt x="8" y="36"/>
                    <a:pt x="8" y="36"/>
                    <a:pt x="8" y="36"/>
                  </a:cubicBezTo>
                  <a:cubicBezTo>
                    <a:pt x="8" y="52"/>
                    <a:pt x="8" y="52"/>
                    <a:pt x="8" y="52"/>
                  </a:cubicBezTo>
                  <a:cubicBezTo>
                    <a:pt x="8" y="54"/>
                    <a:pt x="9"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1" name="Oval 59"/>
            <p:cNvSpPr>
              <a:spLocks noChangeArrowheads="1"/>
            </p:cNvSpPr>
            <p:nvPr/>
          </p:nvSpPr>
          <p:spPr bwMode="auto">
            <a:xfrm>
              <a:off x="3225801"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2" name="Freeform 60"/>
            <p:cNvSpPr>
              <a:spLocks/>
            </p:cNvSpPr>
            <p:nvPr/>
          </p:nvSpPr>
          <p:spPr bwMode="auto">
            <a:xfrm>
              <a:off x="3170238"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3" name="Oval 61"/>
            <p:cNvSpPr>
              <a:spLocks noChangeArrowheads="1"/>
            </p:cNvSpPr>
            <p:nvPr/>
          </p:nvSpPr>
          <p:spPr bwMode="auto">
            <a:xfrm>
              <a:off x="2913063" y="2495550"/>
              <a:ext cx="166688" cy="166688"/>
            </a:xfrm>
            <a:prstGeom prst="ellipse">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4" name="Freeform 62"/>
            <p:cNvSpPr>
              <a:spLocks/>
            </p:cNvSpPr>
            <p:nvPr/>
          </p:nvSpPr>
          <p:spPr bwMode="auto">
            <a:xfrm>
              <a:off x="2857501"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5" name="Oval 63"/>
            <p:cNvSpPr>
              <a:spLocks noChangeArrowheads="1"/>
            </p:cNvSpPr>
            <p:nvPr/>
          </p:nvSpPr>
          <p:spPr bwMode="auto">
            <a:xfrm>
              <a:off x="5395913" y="2495550"/>
              <a:ext cx="166688" cy="166688"/>
            </a:xfrm>
            <a:prstGeom prst="ellipse">
              <a:avLst/>
            </a:prstGeom>
            <a:solidFill>
              <a:schemeClr val="bg2">
                <a:lumMod val="60000"/>
                <a:lumOff val="40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6" name="Freeform 64"/>
            <p:cNvSpPr>
              <a:spLocks/>
            </p:cNvSpPr>
            <p:nvPr/>
          </p:nvSpPr>
          <p:spPr bwMode="auto">
            <a:xfrm>
              <a:off x="5340351" y="266223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7" name="Oval 65"/>
            <p:cNvSpPr>
              <a:spLocks noChangeArrowheads="1"/>
            </p:cNvSpPr>
            <p:nvPr/>
          </p:nvSpPr>
          <p:spPr bwMode="auto">
            <a:xfrm>
              <a:off x="2606676"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8" name="Freeform 66"/>
            <p:cNvSpPr>
              <a:spLocks/>
            </p:cNvSpPr>
            <p:nvPr/>
          </p:nvSpPr>
          <p:spPr bwMode="auto">
            <a:xfrm>
              <a:off x="2551113"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89" name="Oval 67"/>
            <p:cNvSpPr>
              <a:spLocks noChangeArrowheads="1"/>
            </p:cNvSpPr>
            <p:nvPr/>
          </p:nvSpPr>
          <p:spPr bwMode="auto">
            <a:xfrm>
              <a:off x="5081588" y="3114675"/>
              <a:ext cx="168275"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0" name="Freeform 68"/>
            <p:cNvSpPr>
              <a:spLocks/>
            </p:cNvSpPr>
            <p:nvPr/>
          </p:nvSpPr>
          <p:spPr bwMode="auto">
            <a:xfrm>
              <a:off x="5026026" y="3281363"/>
              <a:ext cx="279400"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1" name="Oval 69"/>
            <p:cNvSpPr>
              <a:spLocks noChangeArrowheads="1"/>
            </p:cNvSpPr>
            <p:nvPr/>
          </p:nvSpPr>
          <p:spPr bwMode="auto">
            <a:xfrm>
              <a:off x="4776788"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2" name="Freeform 70"/>
            <p:cNvSpPr>
              <a:spLocks/>
            </p:cNvSpPr>
            <p:nvPr/>
          </p:nvSpPr>
          <p:spPr bwMode="auto">
            <a:xfrm>
              <a:off x="4721226"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3" name="Oval 71"/>
            <p:cNvSpPr>
              <a:spLocks noChangeArrowheads="1"/>
            </p:cNvSpPr>
            <p:nvPr/>
          </p:nvSpPr>
          <p:spPr bwMode="auto">
            <a:xfrm>
              <a:off x="4464051"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4" name="Freeform 72"/>
            <p:cNvSpPr>
              <a:spLocks/>
            </p:cNvSpPr>
            <p:nvPr/>
          </p:nvSpPr>
          <p:spPr bwMode="auto">
            <a:xfrm>
              <a:off x="4408488"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5" name="Oval 73"/>
            <p:cNvSpPr>
              <a:spLocks noChangeArrowheads="1"/>
            </p:cNvSpPr>
            <p:nvPr/>
          </p:nvSpPr>
          <p:spPr bwMode="auto">
            <a:xfrm>
              <a:off x="4157663"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6" name="Freeform 74"/>
            <p:cNvSpPr>
              <a:spLocks/>
            </p:cNvSpPr>
            <p:nvPr/>
          </p:nvSpPr>
          <p:spPr bwMode="auto">
            <a:xfrm>
              <a:off x="4102101"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7" name="Oval 75"/>
            <p:cNvSpPr>
              <a:spLocks noChangeArrowheads="1"/>
            </p:cNvSpPr>
            <p:nvPr/>
          </p:nvSpPr>
          <p:spPr bwMode="auto">
            <a:xfrm>
              <a:off x="3844926"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8" name="Freeform 76"/>
            <p:cNvSpPr>
              <a:spLocks/>
            </p:cNvSpPr>
            <p:nvPr/>
          </p:nvSpPr>
          <p:spPr bwMode="auto">
            <a:xfrm>
              <a:off x="3789363"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99" name="Oval 77"/>
            <p:cNvSpPr>
              <a:spLocks noChangeArrowheads="1"/>
            </p:cNvSpPr>
            <p:nvPr/>
          </p:nvSpPr>
          <p:spPr bwMode="auto">
            <a:xfrm>
              <a:off x="3538538"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0" name="Freeform 78"/>
            <p:cNvSpPr>
              <a:spLocks/>
            </p:cNvSpPr>
            <p:nvPr/>
          </p:nvSpPr>
          <p:spPr bwMode="auto">
            <a:xfrm>
              <a:off x="3482976"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1" y="36"/>
                    <a:pt x="4" y="36"/>
                  </a:cubicBezTo>
                  <a:cubicBezTo>
                    <a:pt x="8" y="36"/>
                    <a:pt x="8" y="36"/>
                    <a:pt x="8" y="36"/>
                  </a:cubicBezTo>
                  <a:cubicBezTo>
                    <a:pt x="8" y="52"/>
                    <a:pt x="8" y="52"/>
                    <a:pt x="8" y="52"/>
                  </a:cubicBezTo>
                  <a:cubicBezTo>
                    <a:pt x="8" y="54"/>
                    <a:pt x="9"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1" name="Oval 79"/>
            <p:cNvSpPr>
              <a:spLocks noChangeArrowheads="1"/>
            </p:cNvSpPr>
            <p:nvPr/>
          </p:nvSpPr>
          <p:spPr bwMode="auto">
            <a:xfrm>
              <a:off x="3225801"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2" name="Freeform 80"/>
            <p:cNvSpPr>
              <a:spLocks/>
            </p:cNvSpPr>
            <p:nvPr/>
          </p:nvSpPr>
          <p:spPr bwMode="auto">
            <a:xfrm>
              <a:off x="3170238"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3" name="Oval 81"/>
            <p:cNvSpPr>
              <a:spLocks noChangeArrowheads="1"/>
            </p:cNvSpPr>
            <p:nvPr/>
          </p:nvSpPr>
          <p:spPr bwMode="auto">
            <a:xfrm>
              <a:off x="2913063"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4" name="Freeform 82"/>
            <p:cNvSpPr>
              <a:spLocks/>
            </p:cNvSpPr>
            <p:nvPr/>
          </p:nvSpPr>
          <p:spPr bwMode="auto">
            <a:xfrm>
              <a:off x="2857501"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5" name="Oval 83"/>
            <p:cNvSpPr>
              <a:spLocks noChangeArrowheads="1"/>
            </p:cNvSpPr>
            <p:nvPr/>
          </p:nvSpPr>
          <p:spPr bwMode="auto">
            <a:xfrm>
              <a:off x="5395913" y="3114675"/>
              <a:ext cx="166688" cy="166688"/>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6" name="Freeform 84"/>
            <p:cNvSpPr>
              <a:spLocks/>
            </p:cNvSpPr>
            <p:nvPr/>
          </p:nvSpPr>
          <p:spPr bwMode="auto">
            <a:xfrm>
              <a:off x="5340351" y="3281363"/>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7" name="Oval 85"/>
            <p:cNvSpPr>
              <a:spLocks noChangeArrowheads="1"/>
            </p:cNvSpPr>
            <p:nvPr/>
          </p:nvSpPr>
          <p:spPr bwMode="auto">
            <a:xfrm>
              <a:off x="2606676" y="3733800"/>
              <a:ext cx="166688" cy="166688"/>
            </a:xfrm>
            <a:prstGeom prst="ellipse">
              <a:avLst/>
            </a:pr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8" name="Freeform 86"/>
            <p:cNvSpPr>
              <a:spLocks/>
            </p:cNvSpPr>
            <p:nvPr/>
          </p:nvSpPr>
          <p:spPr bwMode="auto">
            <a:xfrm>
              <a:off x="2551113"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09" name="Oval 87"/>
            <p:cNvSpPr>
              <a:spLocks noChangeArrowheads="1"/>
            </p:cNvSpPr>
            <p:nvPr/>
          </p:nvSpPr>
          <p:spPr bwMode="auto">
            <a:xfrm>
              <a:off x="5081588" y="3733800"/>
              <a:ext cx="168275" cy="166688"/>
            </a:xfrm>
            <a:prstGeom prst="ellipse">
              <a:avLst/>
            </a:pr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CA" sz="1777" dirty="0">
                <a:solidFill>
                  <a:srgbClr val="FF3300"/>
                </a:solidFill>
              </a:endParaRPr>
            </a:p>
          </p:txBody>
        </p:sp>
        <p:sp>
          <p:nvSpPr>
            <p:cNvPr id="110" name="Freeform 88"/>
            <p:cNvSpPr>
              <a:spLocks/>
            </p:cNvSpPr>
            <p:nvPr/>
          </p:nvSpPr>
          <p:spPr bwMode="auto">
            <a:xfrm>
              <a:off x="5026026" y="3900488"/>
              <a:ext cx="279400"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CA" sz="1777" dirty="0">
                <a:solidFill>
                  <a:srgbClr val="FF3300"/>
                </a:solidFill>
              </a:endParaRPr>
            </a:p>
          </p:txBody>
        </p:sp>
        <p:sp>
          <p:nvSpPr>
            <p:cNvPr id="111" name="Oval 89"/>
            <p:cNvSpPr>
              <a:spLocks noChangeArrowheads="1"/>
            </p:cNvSpPr>
            <p:nvPr/>
          </p:nvSpPr>
          <p:spPr bwMode="auto">
            <a:xfrm>
              <a:off x="4776788" y="3733800"/>
              <a:ext cx="166688" cy="166688"/>
            </a:xfrm>
            <a:prstGeom prst="ellipse">
              <a:avLst/>
            </a:pr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2" name="Freeform 90"/>
            <p:cNvSpPr>
              <a:spLocks/>
            </p:cNvSpPr>
            <p:nvPr/>
          </p:nvSpPr>
          <p:spPr bwMode="auto">
            <a:xfrm>
              <a:off x="4721226" y="3900488"/>
              <a:ext cx="277813" cy="152400"/>
            </a:xfrm>
            <a:custGeom>
              <a:avLst/>
              <a:gdLst>
                <a:gd name="T0" fmla="*/ 40 w 40"/>
                <a:gd name="T1" fmla="*/ 20 h 22"/>
                <a:gd name="T2" fmla="*/ 40 w 40"/>
                <a:gd name="T3" fmla="*/ 22 h 22"/>
                <a:gd name="T4" fmla="*/ 0 w 40"/>
                <a:gd name="T5" fmla="*/ 22 h 22"/>
                <a:gd name="T6" fmla="*/ 0 w 40"/>
                <a:gd name="T7" fmla="*/ 20 h 22"/>
                <a:gd name="T8" fmla="*/ 20 w 40"/>
                <a:gd name="T9" fmla="*/ 0 h 22"/>
                <a:gd name="T10" fmla="*/ 40 w 40"/>
                <a:gd name="T11" fmla="*/ 20 h 22"/>
              </a:gdLst>
              <a:ahLst/>
              <a:cxnLst>
                <a:cxn ang="0">
                  <a:pos x="T0" y="T1"/>
                </a:cxn>
                <a:cxn ang="0">
                  <a:pos x="T2" y="T3"/>
                </a:cxn>
                <a:cxn ang="0">
                  <a:pos x="T4" y="T5"/>
                </a:cxn>
                <a:cxn ang="0">
                  <a:pos x="T6" y="T7"/>
                </a:cxn>
                <a:cxn ang="0">
                  <a:pos x="T8" y="T9"/>
                </a:cxn>
                <a:cxn ang="0">
                  <a:pos x="T10" y="T11"/>
                </a:cxn>
              </a:cxnLst>
              <a:rect l="0" t="0" r="r" b="b"/>
              <a:pathLst>
                <a:path w="40" h="22">
                  <a:moveTo>
                    <a:pt x="40" y="20"/>
                  </a:moveTo>
                  <a:cubicBezTo>
                    <a:pt x="40" y="22"/>
                    <a:pt x="40" y="22"/>
                    <a:pt x="40" y="22"/>
                  </a:cubicBezTo>
                  <a:cubicBezTo>
                    <a:pt x="0" y="22"/>
                    <a:pt x="0" y="22"/>
                    <a:pt x="0" y="22"/>
                  </a:cubicBezTo>
                  <a:cubicBezTo>
                    <a:pt x="0" y="20"/>
                    <a:pt x="0" y="20"/>
                    <a:pt x="0" y="20"/>
                  </a:cubicBezTo>
                  <a:cubicBezTo>
                    <a:pt x="0" y="9"/>
                    <a:pt x="9" y="0"/>
                    <a:pt x="20" y="0"/>
                  </a:cubicBezTo>
                  <a:cubicBezTo>
                    <a:pt x="31" y="0"/>
                    <a:pt x="40" y="9"/>
                    <a:pt x="40" y="20"/>
                  </a:cubicBezTo>
                  <a:close/>
                </a:path>
              </a:pathLst>
            </a:cu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3" name="Freeform 91"/>
            <p:cNvSpPr>
              <a:spLocks/>
            </p:cNvSpPr>
            <p:nvPr/>
          </p:nvSpPr>
          <p:spPr bwMode="auto">
            <a:xfrm>
              <a:off x="4721226" y="4052888"/>
              <a:ext cx="277813" cy="236538"/>
            </a:xfrm>
            <a:custGeom>
              <a:avLst/>
              <a:gdLst>
                <a:gd name="T0" fmla="*/ 40 w 40"/>
                <a:gd name="T1" fmla="*/ 0 h 34"/>
                <a:gd name="T2" fmla="*/ 40 w 40"/>
                <a:gd name="T3" fmla="*/ 10 h 34"/>
                <a:gd name="T4" fmla="*/ 36 w 40"/>
                <a:gd name="T5" fmla="*/ 14 h 34"/>
                <a:gd name="T6" fmla="*/ 32 w 40"/>
                <a:gd name="T7" fmla="*/ 14 h 34"/>
                <a:gd name="T8" fmla="*/ 32 w 40"/>
                <a:gd name="T9" fmla="*/ 30 h 34"/>
                <a:gd name="T10" fmla="*/ 28 w 40"/>
                <a:gd name="T11" fmla="*/ 34 h 34"/>
                <a:gd name="T12" fmla="*/ 12 w 40"/>
                <a:gd name="T13" fmla="*/ 34 h 34"/>
                <a:gd name="T14" fmla="*/ 8 w 40"/>
                <a:gd name="T15" fmla="*/ 30 h 34"/>
                <a:gd name="T16" fmla="*/ 8 w 40"/>
                <a:gd name="T17" fmla="*/ 14 h 34"/>
                <a:gd name="T18" fmla="*/ 4 w 40"/>
                <a:gd name="T19" fmla="*/ 14 h 34"/>
                <a:gd name="T20" fmla="*/ 0 w 40"/>
                <a:gd name="T21" fmla="*/ 10 h 34"/>
                <a:gd name="T22" fmla="*/ 0 w 40"/>
                <a:gd name="T23" fmla="*/ 0 h 34"/>
                <a:gd name="T24" fmla="*/ 40 w 40"/>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4">
                  <a:moveTo>
                    <a:pt x="40" y="0"/>
                  </a:moveTo>
                  <a:cubicBezTo>
                    <a:pt x="40" y="10"/>
                    <a:pt x="40" y="10"/>
                    <a:pt x="40" y="10"/>
                  </a:cubicBezTo>
                  <a:cubicBezTo>
                    <a:pt x="40" y="12"/>
                    <a:pt x="38" y="14"/>
                    <a:pt x="36" y="14"/>
                  </a:cubicBezTo>
                  <a:cubicBezTo>
                    <a:pt x="32" y="14"/>
                    <a:pt x="32" y="14"/>
                    <a:pt x="32" y="14"/>
                  </a:cubicBezTo>
                  <a:cubicBezTo>
                    <a:pt x="32" y="30"/>
                    <a:pt x="32" y="30"/>
                    <a:pt x="32" y="30"/>
                  </a:cubicBezTo>
                  <a:cubicBezTo>
                    <a:pt x="32" y="32"/>
                    <a:pt x="30" y="34"/>
                    <a:pt x="28" y="34"/>
                  </a:cubicBezTo>
                  <a:cubicBezTo>
                    <a:pt x="12" y="34"/>
                    <a:pt x="12" y="34"/>
                    <a:pt x="12" y="34"/>
                  </a:cubicBezTo>
                  <a:cubicBezTo>
                    <a:pt x="9" y="34"/>
                    <a:pt x="8" y="32"/>
                    <a:pt x="8" y="30"/>
                  </a:cubicBezTo>
                  <a:cubicBezTo>
                    <a:pt x="8" y="14"/>
                    <a:pt x="8" y="14"/>
                    <a:pt x="8" y="14"/>
                  </a:cubicBezTo>
                  <a:cubicBezTo>
                    <a:pt x="4" y="14"/>
                    <a:pt x="4" y="14"/>
                    <a:pt x="4" y="14"/>
                  </a:cubicBezTo>
                  <a:cubicBezTo>
                    <a:pt x="1" y="14"/>
                    <a:pt x="0" y="12"/>
                    <a:pt x="0" y="10"/>
                  </a:cubicBezTo>
                  <a:cubicBezTo>
                    <a:pt x="0" y="0"/>
                    <a:pt x="0" y="0"/>
                    <a:pt x="0" y="0"/>
                  </a:cubicBezTo>
                  <a:lnTo>
                    <a:pt x="40" y="0"/>
                  </a:lnTo>
                  <a:close/>
                </a:path>
              </a:pathLst>
            </a:custGeom>
            <a:solidFill>
              <a:srgbClr val="FF33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4" name="Oval 92"/>
            <p:cNvSpPr>
              <a:spLocks noChangeArrowheads="1"/>
            </p:cNvSpPr>
            <p:nvPr/>
          </p:nvSpPr>
          <p:spPr bwMode="auto">
            <a:xfrm>
              <a:off x="4464051" y="3733800"/>
              <a:ext cx="166688" cy="166688"/>
            </a:xfrm>
            <a:prstGeom prst="ellipse">
              <a:avLst/>
            </a:pr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5" name="Freeform 93"/>
            <p:cNvSpPr>
              <a:spLocks/>
            </p:cNvSpPr>
            <p:nvPr/>
          </p:nvSpPr>
          <p:spPr bwMode="auto">
            <a:xfrm>
              <a:off x="4408488"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6" name="Oval 94"/>
            <p:cNvSpPr>
              <a:spLocks noChangeArrowheads="1"/>
            </p:cNvSpPr>
            <p:nvPr/>
          </p:nvSpPr>
          <p:spPr bwMode="auto">
            <a:xfrm>
              <a:off x="4157663" y="3733800"/>
              <a:ext cx="166688" cy="166688"/>
            </a:xfrm>
            <a:prstGeom prst="ellipse">
              <a:avLst/>
            </a:pr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7" name="Freeform 95"/>
            <p:cNvSpPr>
              <a:spLocks/>
            </p:cNvSpPr>
            <p:nvPr/>
          </p:nvSpPr>
          <p:spPr bwMode="auto">
            <a:xfrm>
              <a:off x="4102101"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8" name="Oval 96"/>
            <p:cNvSpPr>
              <a:spLocks noChangeArrowheads="1"/>
            </p:cNvSpPr>
            <p:nvPr/>
          </p:nvSpPr>
          <p:spPr bwMode="auto">
            <a:xfrm>
              <a:off x="3844926" y="3733800"/>
              <a:ext cx="166688" cy="166688"/>
            </a:xfrm>
            <a:prstGeom prst="ellipse">
              <a:avLst/>
            </a:pr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19" name="Freeform 97"/>
            <p:cNvSpPr>
              <a:spLocks/>
            </p:cNvSpPr>
            <p:nvPr/>
          </p:nvSpPr>
          <p:spPr bwMode="auto">
            <a:xfrm>
              <a:off x="3789363"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0" name="Oval 98"/>
            <p:cNvSpPr>
              <a:spLocks noChangeArrowheads="1"/>
            </p:cNvSpPr>
            <p:nvPr/>
          </p:nvSpPr>
          <p:spPr bwMode="auto">
            <a:xfrm>
              <a:off x="3538538" y="3733800"/>
              <a:ext cx="166688" cy="166688"/>
            </a:xfrm>
            <a:prstGeom prst="ellipse">
              <a:avLst/>
            </a:prstGeom>
            <a:solidFill>
              <a:srgbClr val="FF33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1" name="Freeform 99"/>
            <p:cNvSpPr>
              <a:spLocks/>
            </p:cNvSpPr>
            <p:nvPr/>
          </p:nvSpPr>
          <p:spPr bwMode="auto">
            <a:xfrm>
              <a:off x="3482976"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1" y="36"/>
                    <a:pt x="4" y="36"/>
                  </a:cubicBezTo>
                  <a:cubicBezTo>
                    <a:pt x="8" y="36"/>
                    <a:pt x="8" y="36"/>
                    <a:pt x="8" y="36"/>
                  </a:cubicBezTo>
                  <a:cubicBezTo>
                    <a:pt x="8" y="52"/>
                    <a:pt x="8" y="52"/>
                    <a:pt x="8" y="52"/>
                  </a:cubicBezTo>
                  <a:cubicBezTo>
                    <a:pt x="8" y="54"/>
                    <a:pt x="9"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rgbClr val="FF33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2" name="Oval 100"/>
            <p:cNvSpPr>
              <a:spLocks noChangeArrowheads="1"/>
            </p:cNvSpPr>
            <p:nvPr/>
          </p:nvSpPr>
          <p:spPr bwMode="auto">
            <a:xfrm>
              <a:off x="3225801" y="3733800"/>
              <a:ext cx="166688" cy="166688"/>
            </a:xfrm>
            <a:prstGeom prst="ellipse">
              <a:avLst/>
            </a:prstGeom>
            <a:solidFill>
              <a:srgbClr val="FF33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3" name="Freeform 101"/>
            <p:cNvSpPr>
              <a:spLocks/>
            </p:cNvSpPr>
            <p:nvPr/>
          </p:nvSpPr>
          <p:spPr bwMode="auto">
            <a:xfrm>
              <a:off x="3170238"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rgbClr val="FF0000"/>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4" name="Oval 102"/>
            <p:cNvSpPr>
              <a:spLocks noChangeArrowheads="1"/>
            </p:cNvSpPr>
            <p:nvPr/>
          </p:nvSpPr>
          <p:spPr bwMode="auto">
            <a:xfrm>
              <a:off x="2913063" y="3733800"/>
              <a:ext cx="166688" cy="166688"/>
            </a:xfrm>
            <a:prstGeom prst="ellipse">
              <a:avLst/>
            </a:pr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5" name="Freeform 103"/>
            <p:cNvSpPr>
              <a:spLocks/>
            </p:cNvSpPr>
            <p:nvPr/>
          </p:nvSpPr>
          <p:spPr bwMode="auto">
            <a:xfrm>
              <a:off x="2857501"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1" y="56"/>
                    <a:pt x="32" y="54"/>
                    <a:pt x="32" y="52"/>
                  </a:cubicBezTo>
                  <a:cubicBezTo>
                    <a:pt x="32" y="36"/>
                    <a:pt x="32" y="36"/>
                    <a:pt x="32" y="36"/>
                  </a:cubicBezTo>
                  <a:cubicBezTo>
                    <a:pt x="36" y="36"/>
                    <a:pt x="36" y="36"/>
                    <a:pt x="36" y="36"/>
                  </a:cubicBezTo>
                  <a:cubicBezTo>
                    <a:pt x="39" y="36"/>
                    <a:pt x="40" y="34"/>
                    <a:pt x="40" y="32"/>
                  </a:cubicBezTo>
                  <a:lnTo>
                    <a:pt x="40" y="20"/>
                  </a:lnTo>
                  <a:close/>
                </a:path>
              </a:pathLst>
            </a:custGeom>
            <a:solidFill>
              <a:schemeClr val="tx2">
                <a:lumMod val="75000"/>
              </a:schemeClr>
            </a:solidFill>
            <a:ln>
              <a:noFill/>
            </a:ln>
          </p:spPr>
          <p:txBody>
            <a:bodyPr vert="horz" wrap="square" lIns="121920" tIns="60960" rIns="121920" bIns="60960" numCol="1" anchor="t" anchorCtr="0" compatLnSpc="1">
              <a:prstTxWarp prst="textNoShape">
                <a:avLst/>
              </a:prstTxWarp>
            </a:bodyPr>
            <a:lstStyle/>
            <a:p>
              <a:endParaRPr lang="en-CA" sz="1777" dirty="0"/>
            </a:p>
          </p:txBody>
        </p:sp>
        <p:sp>
          <p:nvSpPr>
            <p:cNvPr id="126" name="Oval 104"/>
            <p:cNvSpPr>
              <a:spLocks noChangeArrowheads="1"/>
            </p:cNvSpPr>
            <p:nvPr/>
          </p:nvSpPr>
          <p:spPr bwMode="auto">
            <a:xfrm>
              <a:off x="5395913" y="3733800"/>
              <a:ext cx="166688" cy="166688"/>
            </a:xfrm>
            <a:prstGeom prst="ellipse">
              <a:avLst/>
            </a:pr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CA" sz="1777" dirty="0">
                <a:solidFill>
                  <a:srgbClr val="FF3300"/>
                </a:solidFill>
              </a:endParaRPr>
            </a:p>
          </p:txBody>
        </p:sp>
        <p:sp>
          <p:nvSpPr>
            <p:cNvPr id="127" name="Freeform 105"/>
            <p:cNvSpPr>
              <a:spLocks/>
            </p:cNvSpPr>
            <p:nvPr/>
          </p:nvSpPr>
          <p:spPr bwMode="auto">
            <a:xfrm>
              <a:off x="5340351" y="3900488"/>
              <a:ext cx="277813" cy="388938"/>
            </a:xfrm>
            <a:custGeom>
              <a:avLst/>
              <a:gdLst>
                <a:gd name="T0" fmla="*/ 40 w 40"/>
                <a:gd name="T1" fmla="*/ 20 h 56"/>
                <a:gd name="T2" fmla="*/ 20 w 40"/>
                <a:gd name="T3" fmla="*/ 0 h 56"/>
                <a:gd name="T4" fmla="*/ 0 w 40"/>
                <a:gd name="T5" fmla="*/ 20 h 56"/>
                <a:gd name="T6" fmla="*/ 0 w 40"/>
                <a:gd name="T7" fmla="*/ 32 h 56"/>
                <a:gd name="T8" fmla="*/ 4 w 40"/>
                <a:gd name="T9" fmla="*/ 36 h 56"/>
                <a:gd name="T10" fmla="*/ 8 w 40"/>
                <a:gd name="T11" fmla="*/ 36 h 56"/>
                <a:gd name="T12" fmla="*/ 8 w 40"/>
                <a:gd name="T13" fmla="*/ 52 h 56"/>
                <a:gd name="T14" fmla="*/ 12 w 40"/>
                <a:gd name="T15" fmla="*/ 56 h 56"/>
                <a:gd name="T16" fmla="*/ 28 w 40"/>
                <a:gd name="T17" fmla="*/ 56 h 56"/>
                <a:gd name="T18" fmla="*/ 32 w 40"/>
                <a:gd name="T19" fmla="*/ 52 h 56"/>
                <a:gd name="T20" fmla="*/ 32 w 40"/>
                <a:gd name="T21" fmla="*/ 36 h 56"/>
                <a:gd name="T22" fmla="*/ 36 w 40"/>
                <a:gd name="T23" fmla="*/ 36 h 56"/>
                <a:gd name="T24" fmla="*/ 40 w 40"/>
                <a:gd name="T25" fmla="*/ 32 h 56"/>
                <a:gd name="T26" fmla="*/ 40 w 40"/>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6">
                  <a:moveTo>
                    <a:pt x="40" y="20"/>
                  </a:moveTo>
                  <a:cubicBezTo>
                    <a:pt x="40" y="9"/>
                    <a:pt x="31" y="0"/>
                    <a:pt x="20" y="0"/>
                  </a:cubicBezTo>
                  <a:cubicBezTo>
                    <a:pt x="9" y="0"/>
                    <a:pt x="0" y="9"/>
                    <a:pt x="0" y="20"/>
                  </a:cubicBezTo>
                  <a:cubicBezTo>
                    <a:pt x="0" y="32"/>
                    <a:pt x="0" y="32"/>
                    <a:pt x="0" y="32"/>
                  </a:cubicBezTo>
                  <a:cubicBezTo>
                    <a:pt x="0" y="34"/>
                    <a:pt x="2" y="36"/>
                    <a:pt x="4" y="36"/>
                  </a:cubicBezTo>
                  <a:cubicBezTo>
                    <a:pt x="8" y="36"/>
                    <a:pt x="8" y="36"/>
                    <a:pt x="8" y="36"/>
                  </a:cubicBezTo>
                  <a:cubicBezTo>
                    <a:pt x="8" y="52"/>
                    <a:pt x="8" y="52"/>
                    <a:pt x="8" y="52"/>
                  </a:cubicBezTo>
                  <a:cubicBezTo>
                    <a:pt x="8" y="54"/>
                    <a:pt x="10" y="56"/>
                    <a:pt x="12" y="56"/>
                  </a:cubicBezTo>
                  <a:cubicBezTo>
                    <a:pt x="28" y="56"/>
                    <a:pt x="28" y="56"/>
                    <a:pt x="28" y="56"/>
                  </a:cubicBezTo>
                  <a:cubicBezTo>
                    <a:pt x="30" y="56"/>
                    <a:pt x="32" y="54"/>
                    <a:pt x="32" y="52"/>
                  </a:cubicBezTo>
                  <a:cubicBezTo>
                    <a:pt x="32" y="36"/>
                    <a:pt x="32" y="36"/>
                    <a:pt x="32" y="36"/>
                  </a:cubicBezTo>
                  <a:cubicBezTo>
                    <a:pt x="36" y="36"/>
                    <a:pt x="36" y="36"/>
                    <a:pt x="36" y="36"/>
                  </a:cubicBezTo>
                  <a:cubicBezTo>
                    <a:pt x="38" y="36"/>
                    <a:pt x="40" y="34"/>
                    <a:pt x="40" y="32"/>
                  </a:cubicBezTo>
                  <a:lnTo>
                    <a:pt x="40" y="20"/>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CA" sz="1777" dirty="0">
                <a:solidFill>
                  <a:srgbClr val="FF3300"/>
                </a:solidFill>
              </a:endParaRPr>
            </a:p>
          </p:txBody>
        </p:sp>
      </p:grpSp>
      <p:sp>
        <p:nvSpPr>
          <p:cNvPr id="6" name="Title 5"/>
          <p:cNvSpPr>
            <a:spLocks noGrp="1"/>
          </p:cNvSpPr>
          <p:nvPr>
            <p:ph type="title"/>
          </p:nvPr>
        </p:nvSpPr>
        <p:spPr/>
        <p:txBody>
          <a:bodyPr/>
          <a:lstStyle/>
          <a:p>
            <a:r>
              <a:rPr lang="en-CA"/>
              <a:t>AbilitiCBT can drive better mental health outcomes across workforce segments</a:t>
            </a:r>
            <a:endParaRPr lang="en-CA" dirty="0"/>
          </a:p>
        </p:txBody>
      </p:sp>
      <p:sp>
        <p:nvSpPr>
          <p:cNvPr id="4" name="Slide Number Placeholder 3"/>
          <p:cNvSpPr>
            <a:spLocks noGrp="1"/>
          </p:cNvSpPr>
          <p:nvPr>
            <p:ph type="sldNum" sz="quarter" idx="16"/>
          </p:nvPr>
        </p:nvSpPr>
        <p:spPr/>
        <p:txBody>
          <a:bodyPr/>
          <a:lstStyle/>
          <a:p>
            <a:fld id="{AA77BD2B-0BA1-164B-B7A4-E68B4B9F8FCE}" type="slidenum">
              <a:rPr lang="en-US" smtClean="0"/>
              <a:pPr/>
              <a:t>41</a:t>
            </a:fld>
            <a:endParaRPr lang="en-US" dirty="0"/>
          </a:p>
        </p:txBody>
      </p:sp>
      <p:sp>
        <p:nvSpPr>
          <p:cNvPr id="25" name="Title 1"/>
          <p:cNvSpPr txBox="1">
            <a:spLocks/>
          </p:cNvSpPr>
          <p:nvPr/>
        </p:nvSpPr>
        <p:spPr>
          <a:xfrm>
            <a:off x="624373" y="326610"/>
            <a:ext cx="10946817" cy="912039"/>
          </a:xfrm>
          <a:prstGeom prst="rect">
            <a:avLst/>
          </a:prstGeom>
        </p:spPr>
        <p:txBody>
          <a:bodyPr vert="horz" lIns="85721" tIns="42861" rIns="85721" bIns="42861" anchor="b"/>
          <a:lstStyle>
            <a:lvl1pPr algn="l" rtl="0" eaLnBrk="0" fontAlgn="base" hangingPunct="0">
              <a:lnSpc>
                <a:spcPct val="90000"/>
              </a:lnSpc>
              <a:spcBef>
                <a:spcPct val="0"/>
              </a:spcBef>
              <a:spcAft>
                <a:spcPct val="0"/>
              </a:spcAft>
              <a:defRPr sz="2800" b="1" baseline="0">
                <a:solidFill>
                  <a:srgbClr val="00ACCD"/>
                </a:solidFill>
                <a:latin typeface="Calibri"/>
                <a:ea typeface="ＭＳ Ｐゴシック" charset="0"/>
                <a:cs typeface="Calibri"/>
                <a:sym typeface="Gill Sans" charset="0"/>
              </a:defRPr>
            </a:lvl1pPr>
            <a:lvl2pPr algn="ctr" rtl="0" eaLnBrk="0" fontAlgn="base" hangingPunct="0">
              <a:spcBef>
                <a:spcPct val="0"/>
              </a:spcBef>
              <a:spcAft>
                <a:spcPct val="0"/>
              </a:spcAft>
              <a:defRPr sz="5900">
                <a:solidFill>
                  <a:srgbClr val="000000"/>
                </a:solidFill>
                <a:latin typeface="Calibri" pitchFamily="34" charset="0"/>
                <a:ea typeface="ＭＳ Ｐゴシック" charset="0"/>
                <a:cs typeface="ＭＳ Ｐゴシック" charset="0"/>
                <a:sym typeface="Gill Sans" charset="0"/>
              </a:defRPr>
            </a:lvl2pPr>
            <a:lvl3pPr algn="ctr" rtl="0" eaLnBrk="0" fontAlgn="base" hangingPunct="0">
              <a:spcBef>
                <a:spcPct val="0"/>
              </a:spcBef>
              <a:spcAft>
                <a:spcPct val="0"/>
              </a:spcAft>
              <a:defRPr sz="5900">
                <a:solidFill>
                  <a:srgbClr val="000000"/>
                </a:solidFill>
                <a:latin typeface="Calibri" pitchFamily="34" charset="0"/>
                <a:ea typeface="ＭＳ Ｐゴシック" charset="0"/>
                <a:cs typeface="ＭＳ Ｐゴシック" charset="0"/>
                <a:sym typeface="Gill Sans" charset="0"/>
              </a:defRPr>
            </a:lvl3pPr>
            <a:lvl4pPr algn="ctr" rtl="0" eaLnBrk="0" fontAlgn="base" hangingPunct="0">
              <a:spcBef>
                <a:spcPct val="0"/>
              </a:spcBef>
              <a:spcAft>
                <a:spcPct val="0"/>
              </a:spcAft>
              <a:defRPr sz="5900">
                <a:solidFill>
                  <a:srgbClr val="000000"/>
                </a:solidFill>
                <a:latin typeface="Calibri" pitchFamily="34" charset="0"/>
                <a:ea typeface="ＭＳ Ｐゴシック" charset="0"/>
                <a:cs typeface="ＭＳ Ｐゴシック" charset="0"/>
                <a:sym typeface="Gill Sans" charset="0"/>
              </a:defRPr>
            </a:lvl4pPr>
            <a:lvl5pPr algn="ctr" rtl="0" eaLnBrk="0" fontAlgn="base" hangingPunct="0">
              <a:spcBef>
                <a:spcPct val="0"/>
              </a:spcBef>
              <a:spcAft>
                <a:spcPct val="0"/>
              </a:spcAft>
              <a:defRPr sz="5900">
                <a:solidFill>
                  <a:srgbClr val="000000"/>
                </a:solidFill>
                <a:latin typeface="Calibri" pitchFamily="34" charset="0"/>
                <a:ea typeface="ＭＳ Ｐゴシック" charset="0"/>
                <a:cs typeface="ＭＳ Ｐゴシック" charset="0"/>
                <a:sym typeface="Gill Sans" charset="0"/>
              </a:defRPr>
            </a:lvl5pPr>
            <a:lvl6pPr marL="321457" algn="ctr" rtl="0" fontAlgn="base">
              <a:spcBef>
                <a:spcPct val="0"/>
              </a:spcBef>
              <a:spcAft>
                <a:spcPct val="0"/>
              </a:spcAft>
              <a:defRPr sz="5900">
                <a:solidFill>
                  <a:srgbClr val="000000"/>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900">
                <a:solidFill>
                  <a:srgbClr val="000000"/>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900">
                <a:solidFill>
                  <a:srgbClr val="000000"/>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900">
                <a:solidFill>
                  <a:srgbClr val="000000"/>
                </a:solidFill>
                <a:latin typeface="Gill Sans" charset="0"/>
                <a:ea typeface="ヒラギノ角ゴ ProN W3" charset="0"/>
                <a:cs typeface="ヒラギノ角ゴ ProN W3" charset="0"/>
                <a:sym typeface="Gill Sans" charset="0"/>
              </a:defRPr>
            </a:lvl9pPr>
          </a:lstStyle>
          <a:p>
            <a:endParaRPr lang="en-US" sz="3733" kern="0" dirty="0"/>
          </a:p>
        </p:txBody>
      </p:sp>
      <p:sp>
        <p:nvSpPr>
          <p:cNvPr id="32" name="Rectangle 31"/>
          <p:cNvSpPr/>
          <p:nvPr/>
        </p:nvSpPr>
        <p:spPr>
          <a:xfrm>
            <a:off x="478465" y="2987656"/>
            <a:ext cx="1081101" cy="584775"/>
          </a:xfrm>
          <a:prstGeom prst="rect">
            <a:avLst/>
          </a:prstGeom>
          <a:noFill/>
        </p:spPr>
        <p:txBody>
          <a:bodyPr wrap="square">
            <a:spAutoFit/>
          </a:bodyPr>
          <a:lstStyle/>
          <a:p>
            <a:r>
              <a:rPr lang="en-US" sz="1600" b="1" dirty="0">
                <a:solidFill>
                  <a:schemeClr val="accent3"/>
                </a:solidFill>
              </a:rPr>
              <a:t>Low risk (optimal)</a:t>
            </a:r>
          </a:p>
        </p:txBody>
      </p:sp>
      <p:sp>
        <p:nvSpPr>
          <p:cNvPr id="40" name="Rectangle 39"/>
          <p:cNvSpPr/>
          <p:nvPr/>
        </p:nvSpPr>
        <p:spPr bwMode="auto">
          <a:xfrm>
            <a:off x="6166787" y="4187388"/>
            <a:ext cx="5171774" cy="1846468"/>
          </a:xfrm>
          <a:prstGeom prst="rect">
            <a:avLst/>
          </a:prstGeom>
          <a:solidFill>
            <a:schemeClr val="tx2">
              <a:lumMod val="75000"/>
            </a:schemeClr>
          </a:solidFill>
          <a:ln w="25400" cap="flat" cmpd="sng" algn="ctr">
            <a:noFill/>
            <a:prstDash val="solid"/>
            <a:round/>
            <a:headEnd type="none" w="med" len="med"/>
            <a:tailEnd type="none" w="med" len="med"/>
          </a:ln>
          <a:effectLst/>
        </p:spPr>
        <p:txBody>
          <a:bodyPr vert="horz" wrap="square" lIns="288000" tIns="60960" rIns="121920" bIns="60960" numCol="1" rtlCol="0" anchor="ctr" anchorCtr="0" compatLnSpc="1">
            <a:prstTxWarp prst="textNoShape">
              <a:avLst/>
            </a:prstTxWarp>
            <a:spAutoFit/>
          </a:bodyPr>
          <a:lstStyle/>
          <a:p>
            <a:r>
              <a:rPr lang="en-US" sz="2400" b="1" dirty="0">
                <a:solidFill>
                  <a:schemeClr val="bg1"/>
                </a:solidFill>
              </a:rPr>
              <a:t>2. As a key part of more complex support</a:t>
            </a:r>
            <a:r>
              <a:rPr lang="en-US" sz="2133" b="1" dirty="0">
                <a:solidFill>
                  <a:schemeClr val="bg1"/>
                </a:solidFill>
              </a:rPr>
              <a:t> </a:t>
            </a:r>
            <a:r>
              <a:rPr lang="en-US" sz="2133" dirty="0">
                <a:solidFill>
                  <a:schemeClr val="bg1"/>
                </a:solidFill>
              </a:rPr>
              <a:t>provided to strained and high risk segments to reduce the risk/duration of mental health-related absences and associated costs</a:t>
            </a:r>
            <a:endParaRPr lang="en-CA" sz="2133" dirty="0">
              <a:solidFill>
                <a:schemeClr val="bg1"/>
              </a:solidFill>
            </a:endParaRPr>
          </a:p>
        </p:txBody>
      </p:sp>
      <p:sp>
        <p:nvSpPr>
          <p:cNvPr id="165" name="TextBox 164"/>
          <p:cNvSpPr txBox="1"/>
          <p:nvPr/>
        </p:nvSpPr>
        <p:spPr>
          <a:xfrm>
            <a:off x="6166786" y="2031282"/>
            <a:ext cx="5171773" cy="1815690"/>
          </a:xfrm>
          <a:prstGeom prst="rect">
            <a:avLst/>
          </a:prstGeom>
          <a:solidFill>
            <a:schemeClr val="accent3"/>
          </a:solidFill>
        </p:spPr>
        <p:txBody>
          <a:bodyPr wrap="square" rtlCol="0">
            <a:spAutoFit/>
          </a:bodyPr>
          <a:lstStyle/>
          <a:p>
            <a:pPr marL="182563"/>
            <a:r>
              <a:rPr lang="en-CA" sz="2400" b="1" dirty="0">
                <a:solidFill>
                  <a:schemeClr val="bg1"/>
                </a:solidFill>
              </a:rPr>
              <a:t>1. As a prevention and early intervention tool: </a:t>
            </a:r>
            <a:r>
              <a:rPr lang="en-CA" sz="2133" dirty="0">
                <a:solidFill>
                  <a:schemeClr val="bg1"/>
                </a:solidFill>
              </a:rPr>
              <a:t>combined with increased awareness, prevention and early intervention are key to ensuring the majority of the workforce remains low risk</a:t>
            </a:r>
          </a:p>
        </p:txBody>
      </p:sp>
      <p:sp>
        <p:nvSpPr>
          <p:cNvPr id="2" name="TextBox 1"/>
          <p:cNvSpPr txBox="1"/>
          <p:nvPr/>
        </p:nvSpPr>
        <p:spPr>
          <a:xfrm>
            <a:off x="1527290" y="1507541"/>
            <a:ext cx="4731008" cy="338554"/>
          </a:xfrm>
          <a:prstGeom prst="rect">
            <a:avLst/>
          </a:prstGeom>
          <a:noFill/>
        </p:spPr>
        <p:txBody>
          <a:bodyPr wrap="square" rtlCol="0">
            <a:spAutoFit/>
          </a:bodyPr>
          <a:lstStyle/>
          <a:p>
            <a:pPr algn="ctr"/>
            <a:r>
              <a:rPr lang="en-CA" sz="1600" b="1" dirty="0">
                <a:solidFill>
                  <a:schemeClr val="bg2"/>
                </a:solidFill>
              </a:rPr>
              <a:t>Typical distribution of workforce (source: MSI TWI)</a:t>
            </a:r>
          </a:p>
        </p:txBody>
      </p:sp>
      <p:sp>
        <p:nvSpPr>
          <p:cNvPr id="128" name="Rectangle 127"/>
          <p:cNvSpPr/>
          <p:nvPr/>
        </p:nvSpPr>
        <p:spPr>
          <a:xfrm>
            <a:off x="779647" y="4651311"/>
            <a:ext cx="1135782" cy="338554"/>
          </a:xfrm>
          <a:prstGeom prst="rect">
            <a:avLst/>
          </a:prstGeom>
          <a:noFill/>
        </p:spPr>
        <p:txBody>
          <a:bodyPr wrap="square">
            <a:spAutoFit/>
          </a:bodyPr>
          <a:lstStyle/>
          <a:p>
            <a:r>
              <a:rPr lang="en-US" sz="1600" b="1" dirty="0">
                <a:solidFill>
                  <a:schemeClr val="tx2">
                    <a:lumMod val="50000"/>
                  </a:schemeClr>
                </a:solidFill>
              </a:rPr>
              <a:t>Strained</a:t>
            </a:r>
            <a:endParaRPr lang="en-US" sz="1600" b="1" dirty="0">
              <a:solidFill>
                <a:schemeClr val="accent3"/>
              </a:solidFill>
            </a:endParaRPr>
          </a:p>
        </p:txBody>
      </p:sp>
      <p:sp>
        <p:nvSpPr>
          <p:cNvPr id="129" name="Rectangle 128"/>
          <p:cNvSpPr/>
          <p:nvPr/>
        </p:nvSpPr>
        <p:spPr>
          <a:xfrm>
            <a:off x="764187" y="5477479"/>
            <a:ext cx="1237869" cy="338554"/>
          </a:xfrm>
          <a:prstGeom prst="rect">
            <a:avLst/>
          </a:prstGeom>
          <a:noFill/>
        </p:spPr>
        <p:txBody>
          <a:bodyPr wrap="square">
            <a:spAutoFit/>
          </a:bodyPr>
          <a:lstStyle/>
          <a:p>
            <a:r>
              <a:rPr lang="en-US" sz="1600" b="1" dirty="0">
                <a:solidFill>
                  <a:srgbClr val="FF3300"/>
                </a:solidFill>
              </a:rPr>
              <a:t>High Risk</a:t>
            </a:r>
            <a:endParaRPr lang="en-US" sz="1600" b="1" dirty="0">
              <a:solidFill>
                <a:schemeClr val="accent3"/>
              </a:solidFill>
            </a:endParaRPr>
          </a:p>
        </p:txBody>
      </p:sp>
    </p:spTree>
    <p:extLst>
      <p:ext uri="{BB962C8B-B14F-4D97-AF65-F5344CB8AC3E}">
        <p14:creationId xmlns:p14="http://schemas.microsoft.com/office/powerpoint/2010/main" val="63265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gradFill>
            <a:gsLst>
              <a:gs pos="49000">
                <a:srgbClr val="263746"/>
              </a:gs>
              <a:gs pos="100000">
                <a:srgbClr val="1F21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72819" y="3243290"/>
            <a:ext cx="10200070" cy="1446550"/>
          </a:xfrm>
          <a:prstGeom prst="rect">
            <a:avLst/>
          </a:prstGeom>
          <a:noFill/>
        </p:spPr>
        <p:txBody>
          <a:bodyPr wrap="square" rtlCol="0">
            <a:spAutoFit/>
          </a:bodyPr>
          <a:lstStyle/>
          <a:p>
            <a:r>
              <a:rPr lang="en-US" sz="4400" b="1" dirty="0">
                <a:solidFill>
                  <a:schemeClr val="bg1"/>
                </a:solidFill>
                <a:latin typeface="Helvetica" charset="0"/>
                <a:ea typeface="Helvetica" charset="0"/>
                <a:cs typeface="Helvetica" charset="0"/>
              </a:rPr>
              <a:t>Wellness + Organizational Health</a:t>
            </a:r>
          </a:p>
          <a:p>
            <a:r>
              <a:rPr lang="en-US" sz="4400" b="1" dirty="0">
                <a:solidFill>
                  <a:schemeClr val="accent1"/>
                </a:solidFill>
                <a:latin typeface="Helvetica" charset="0"/>
                <a:ea typeface="Helvetica" charset="0"/>
                <a:cs typeface="Helvetica" charset="0"/>
              </a:rPr>
              <a:t>Morneau Shepell</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01274" y="-1219174"/>
            <a:ext cx="1217460" cy="757088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135377" y="1137490"/>
            <a:ext cx="1217460" cy="2857563"/>
          </a:xfrm>
          <a:prstGeom prst="rect">
            <a:avLst/>
          </a:prstGeom>
        </p:spPr>
      </p:pic>
    </p:spTree>
    <p:extLst>
      <p:ext uri="{BB962C8B-B14F-4D97-AF65-F5344CB8AC3E}">
        <p14:creationId xmlns:p14="http://schemas.microsoft.com/office/powerpoint/2010/main" val="34447613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6848" b="17045"/>
          <a:stretch/>
        </p:blipFill>
        <p:spPr>
          <a:xfrm flipH="1">
            <a:off x="0" y="12701"/>
            <a:ext cx="12234584" cy="6210300"/>
          </a:xfrm>
          <a:prstGeom prst="rect">
            <a:avLst/>
          </a:prstGeom>
        </p:spPr>
      </p:pic>
      <p:sp>
        <p:nvSpPr>
          <p:cNvPr id="4" name="Slide Number Placeholder 3"/>
          <p:cNvSpPr>
            <a:spLocks noGrp="1"/>
          </p:cNvSpPr>
          <p:nvPr>
            <p:ph type="sldNum" sz="quarter" idx="16"/>
          </p:nvPr>
        </p:nvSpPr>
        <p:spPr/>
        <p:txBody>
          <a:bodyPr/>
          <a:lstStyle/>
          <a:p>
            <a:pPr>
              <a:defRPr/>
            </a:pPr>
            <a:fld id="{AA77BD2B-0BA1-164B-B7A4-E68B4B9F8FCE}" type="slidenum">
              <a:rPr lang="en-US" smtClean="0"/>
              <a:pPr>
                <a:defRPr/>
              </a:pPr>
              <a:t>43</a:t>
            </a:fld>
            <a:endParaRPr lang="en-US" dirty="0"/>
          </a:p>
        </p:txBody>
      </p:sp>
      <p:sp>
        <p:nvSpPr>
          <p:cNvPr id="7" name="Rectangle 6"/>
          <p:cNvSpPr/>
          <p:nvPr/>
        </p:nvSpPr>
        <p:spPr bwMode="auto">
          <a:xfrm>
            <a:off x="1" y="0"/>
            <a:ext cx="12423228" cy="6231467"/>
          </a:xfrm>
          <a:prstGeom prst="rect">
            <a:avLst/>
          </a:prstGeom>
          <a:solidFill>
            <a:srgbClr val="00CCFF">
              <a:alpha val="69804"/>
            </a:srgbClr>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a:endParaRPr lang="en-US" dirty="0"/>
          </a:p>
        </p:txBody>
      </p:sp>
      <p:sp>
        <p:nvSpPr>
          <p:cNvPr id="9" name="TextBox 8"/>
          <p:cNvSpPr txBox="1"/>
          <p:nvPr/>
        </p:nvSpPr>
        <p:spPr>
          <a:xfrm>
            <a:off x="3858883" y="2076091"/>
            <a:ext cx="7749711" cy="995209"/>
          </a:xfrm>
          <a:prstGeom prst="rect">
            <a:avLst/>
          </a:prstGeom>
          <a:noFill/>
        </p:spPr>
        <p:txBody>
          <a:bodyPr wrap="square" rtlCol="0">
            <a:spAutoFit/>
          </a:bodyPr>
          <a:lstStyle/>
          <a:p>
            <a:r>
              <a:rPr lang="en-US" sz="5867" dirty="0">
                <a:solidFill>
                  <a:schemeClr val="bg1"/>
                </a:solidFill>
                <a:latin typeface="+mn-lt"/>
              </a:rPr>
              <a:t>Total Well-being Index</a:t>
            </a:r>
          </a:p>
        </p:txBody>
      </p:sp>
    </p:spTree>
    <p:extLst>
      <p:ext uri="{BB962C8B-B14F-4D97-AF65-F5344CB8AC3E}">
        <p14:creationId xmlns:p14="http://schemas.microsoft.com/office/powerpoint/2010/main" val="2126676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Total Wellbeing Index (TWI)</a:t>
            </a:r>
            <a:endParaRPr lang="en-US" dirty="0"/>
          </a:p>
        </p:txBody>
      </p:sp>
      <p:graphicFrame>
        <p:nvGraphicFramePr>
          <p:cNvPr id="25" name="Diagram 24"/>
          <p:cNvGraphicFramePr/>
          <p:nvPr>
            <p:extLst>
              <p:ext uri="{D42A27DB-BD31-4B8C-83A1-F6EECF244321}">
                <p14:modId xmlns:p14="http://schemas.microsoft.com/office/powerpoint/2010/main" val="326689528"/>
              </p:ext>
            </p:extLst>
          </p:nvPr>
        </p:nvGraphicFramePr>
        <p:xfrm>
          <a:off x="628024" y="1416821"/>
          <a:ext cx="10943165" cy="5308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6"/>
          </p:nvPr>
        </p:nvSpPr>
        <p:spPr/>
        <p:txBody>
          <a:bodyPr/>
          <a:lstStyle/>
          <a:p>
            <a:endParaRPr lang="en-US" dirty="0"/>
          </a:p>
        </p:txBody>
      </p:sp>
      <p:sp>
        <p:nvSpPr>
          <p:cNvPr id="3" name="TextBox 2">
            <a:extLst>
              <a:ext uri="{FF2B5EF4-FFF2-40B4-BE49-F238E27FC236}">
                <a16:creationId xmlns="" xmlns:a16="http://schemas.microsoft.com/office/drawing/2014/main" id="{E7A6D69D-A3ED-41F0-978B-CC53F39F0784}"/>
              </a:ext>
            </a:extLst>
          </p:cNvPr>
          <p:cNvSpPr txBox="1"/>
          <p:nvPr/>
        </p:nvSpPr>
        <p:spPr>
          <a:xfrm>
            <a:off x="1782792" y="5325374"/>
            <a:ext cx="184731" cy="338554"/>
          </a:xfrm>
          <a:prstGeom prst="rect">
            <a:avLst/>
          </a:prstGeom>
          <a:noFill/>
        </p:spPr>
        <p:txBody>
          <a:bodyPr wrap="none" rtlCol="0">
            <a:spAutoFit/>
          </a:bodyPr>
          <a:lstStyle/>
          <a:p>
            <a:endParaRPr lang="en-US" sz="1600" dirty="0">
              <a:latin typeface="Helvetica" charset="0"/>
              <a:ea typeface="Helvetica" charset="0"/>
              <a:cs typeface="Helvetica" charset="0"/>
            </a:endParaRPr>
          </a:p>
        </p:txBody>
      </p:sp>
      <p:sp>
        <p:nvSpPr>
          <p:cNvPr id="5" name="TextBox 4">
            <a:extLst>
              <a:ext uri="{FF2B5EF4-FFF2-40B4-BE49-F238E27FC236}">
                <a16:creationId xmlns="" xmlns:a16="http://schemas.microsoft.com/office/drawing/2014/main" id="{A3C28CFC-1EA6-4676-B355-321066895AEB}"/>
              </a:ext>
            </a:extLst>
          </p:cNvPr>
          <p:cNvSpPr txBox="1"/>
          <p:nvPr/>
        </p:nvSpPr>
        <p:spPr>
          <a:xfrm>
            <a:off x="1545885" y="6057239"/>
            <a:ext cx="1370888" cy="338554"/>
          </a:xfrm>
          <a:prstGeom prst="rect">
            <a:avLst/>
          </a:prstGeom>
          <a:noFill/>
        </p:spPr>
        <p:txBody>
          <a:bodyPr wrap="none" rtlCol="0">
            <a:spAutoFit/>
          </a:bodyPr>
          <a:lstStyle/>
          <a:p>
            <a:r>
              <a:rPr lang="en-US" sz="1600" b="1" dirty="0">
                <a:latin typeface="Helvetica" charset="0"/>
                <a:ea typeface="Helvetica" charset="0"/>
                <a:cs typeface="Helvetica" charset="0"/>
              </a:rPr>
              <a:t>$1.15 pmpm</a:t>
            </a:r>
          </a:p>
        </p:txBody>
      </p:sp>
      <p:sp>
        <p:nvSpPr>
          <p:cNvPr id="7" name="TextBox 6">
            <a:extLst>
              <a:ext uri="{FF2B5EF4-FFF2-40B4-BE49-F238E27FC236}">
                <a16:creationId xmlns="" xmlns:a16="http://schemas.microsoft.com/office/drawing/2014/main" id="{27F5C1C5-BA25-4156-A703-044383AE93AC}"/>
              </a:ext>
            </a:extLst>
          </p:cNvPr>
          <p:cNvSpPr txBox="1"/>
          <p:nvPr/>
        </p:nvSpPr>
        <p:spPr>
          <a:xfrm>
            <a:off x="5379119" y="6226516"/>
            <a:ext cx="1313180" cy="338554"/>
          </a:xfrm>
          <a:prstGeom prst="rect">
            <a:avLst/>
          </a:prstGeom>
          <a:noFill/>
        </p:spPr>
        <p:txBody>
          <a:bodyPr wrap="none" rtlCol="0">
            <a:spAutoFit/>
          </a:bodyPr>
          <a:lstStyle/>
          <a:p>
            <a:r>
              <a:rPr lang="en-US" sz="1600" b="1" dirty="0">
                <a:latin typeface="Helvetica" charset="0"/>
                <a:ea typeface="Helvetica" charset="0"/>
                <a:cs typeface="Helvetica" charset="0"/>
              </a:rPr>
              <a:t>$2.01pmpm</a:t>
            </a:r>
          </a:p>
        </p:txBody>
      </p:sp>
      <p:sp>
        <p:nvSpPr>
          <p:cNvPr id="8" name="TextBox 7">
            <a:extLst>
              <a:ext uri="{FF2B5EF4-FFF2-40B4-BE49-F238E27FC236}">
                <a16:creationId xmlns="" xmlns:a16="http://schemas.microsoft.com/office/drawing/2014/main" id="{BD1BBF72-4947-4681-9DC3-E238EA55F008}"/>
              </a:ext>
            </a:extLst>
          </p:cNvPr>
          <p:cNvSpPr txBox="1"/>
          <p:nvPr/>
        </p:nvSpPr>
        <p:spPr>
          <a:xfrm>
            <a:off x="9412237" y="6192837"/>
            <a:ext cx="1370888" cy="338554"/>
          </a:xfrm>
          <a:prstGeom prst="rect">
            <a:avLst/>
          </a:prstGeom>
          <a:noFill/>
        </p:spPr>
        <p:txBody>
          <a:bodyPr wrap="none" rtlCol="0">
            <a:spAutoFit/>
          </a:bodyPr>
          <a:lstStyle/>
          <a:p>
            <a:r>
              <a:rPr lang="en-US" sz="1600" b="1" dirty="0">
                <a:latin typeface="Helvetica" charset="0"/>
                <a:ea typeface="Helvetica" charset="0"/>
                <a:cs typeface="Helvetica" charset="0"/>
              </a:rPr>
              <a:t>$2.88 pmpm</a:t>
            </a:r>
          </a:p>
        </p:txBody>
      </p:sp>
    </p:spTree>
    <p:extLst>
      <p:ext uri="{BB962C8B-B14F-4D97-AF65-F5344CB8AC3E}">
        <p14:creationId xmlns:p14="http://schemas.microsoft.com/office/powerpoint/2010/main" val="33420321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gradFill>
            <a:gsLst>
              <a:gs pos="49000">
                <a:srgbClr val="263746"/>
              </a:gs>
              <a:gs pos="100000">
                <a:srgbClr val="1F21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461915" y="3317923"/>
            <a:ext cx="8834569" cy="1692771"/>
          </a:xfrm>
          <a:prstGeom prst="rect">
            <a:avLst/>
          </a:prstGeom>
          <a:noFill/>
        </p:spPr>
        <p:txBody>
          <a:bodyPr wrap="square" rtlCol="0">
            <a:spAutoFit/>
          </a:bodyPr>
          <a:lstStyle/>
          <a:p>
            <a:pPr algn="ctr"/>
            <a:r>
              <a:rPr lang="en-US" sz="4400" b="1" dirty="0" smtClean="0">
                <a:solidFill>
                  <a:schemeClr val="bg1"/>
                </a:solidFill>
                <a:latin typeface="Helvetica" charset="0"/>
                <a:ea typeface="Helvetica" charset="0"/>
                <a:cs typeface="Helvetica" charset="0"/>
              </a:rPr>
              <a:t>Questions?</a:t>
            </a:r>
          </a:p>
          <a:p>
            <a:pPr algn="ctr"/>
            <a:r>
              <a:rPr lang="en-US" sz="2000" b="1" dirty="0" smtClean="0">
                <a:solidFill>
                  <a:schemeClr val="bg1"/>
                </a:solidFill>
                <a:latin typeface="Helvetica" charset="0"/>
                <a:ea typeface="Helvetica" charset="0"/>
                <a:cs typeface="Helvetica" charset="0"/>
                <a:hlinkClick r:id="rId3"/>
              </a:rPr>
              <a:t>marylou.macdonald@hubinternational.com</a:t>
            </a:r>
            <a:endParaRPr lang="en-US" sz="2000" b="1" dirty="0" smtClean="0">
              <a:solidFill>
                <a:schemeClr val="bg1"/>
              </a:solidFill>
              <a:latin typeface="Helvetica" charset="0"/>
              <a:ea typeface="Helvetica" charset="0"/>
              <a:cs typeface="Helvetica" charset="0"/>
            </a:endParaRPr>
          </a:p>
          <a:p>
            <a:pPr algn="ctr"/>
            <a:r>
              <a:rPr lang="en-US" sz="2000" b="1" dirty="0" smtClean="0">
                <a:solidFill>
                  <a:schemeClr val="bg1"/>
                </a:solidFill>
                <a:latin typeface="Helvetica" charset="0"/>
                <a:ea typeface="Helvetica" charset="0"/>
                <a:cs typeface="Helvetica" charset="0"/>
              </a:rPr>
              <a:t>Mobile: 289.231.1450</a:t>
            </a:r>
          </a:p>
          <a:p>
            <a:pPr algn="ctr"/>
            <a:r>
              <a:rPr lang="en-US" sz="2000" b="1" dirty="0" smtClean="0">
                <a:solidFill>
                  <a:schemeClr val="bg1"/>
                </a:solidFill>
                <a:latin typeface="Helvetica" charset="0"/>
                <a:ea typeface="Helvetica" charset="0"/>
                <a:cs typeface="Helvetica" charset="0"/>
              </a:rPr>
              <a:t>Direct: 613.228.1504</a:t>
            </a:r>
            <a:endParaRPr lang="en-US" sz="2000" b="1" dirty="0">
              <a:solidFill>
                <a:schemeClr val="bg1"/>
              </a:solidFill>
              <a:latin typeface="Helvetica" charset="0"/>
              <a:ea typeface="Helvetica" charset="0"/>
              <a:cs typeface="Helvetica"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101274" y="-1219174"/>
            <a:ext cx="1217460" cy="7570887"/>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9135377" y="1137490"/>
            <a:ext cx="1217460" cy="2857563"/>
          </a:xfrm>
          <a:prstGeom prst="rect">
            <a:avLst/>
          </a:prstGeom>
        </p:spPr>
      </p:pic>
    </p:spTree>
    <p:extLst>
      <p:ext uri="{BB962C8B-B14F-4D97-AF65-F5344CB8AC3E}">
        <p14:creationId xmlns:p14="http://schemas.microsoft.com/office/powerpoint/2010/main" val="1249988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gradFill>
            <a:gsLst>
              <a:gs pos="49000">
                <a:srgbClr val="263746"/>
              </a:gs>
              <a:gs pos="100000">
                <a:srgbClr val="1F21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72818" y="3243290"/>
            <a:ext cx="8834569" cy="2123658"/>
          </a:xfrm>
          <a:prstGeom prst="rect">
            <a:avLst/>
          </a:prstGeom>
          <a:noFill/>
        </p:spPr>
        <p:txBody>
          <a:bodyPr wrap="square" rtlCol="0">
            <a:spAutoFit/>
          </a:bodyPr>
          <a:lstStyle/>
          <a:p>
            <a:r>
              <a:rPr lang="en-US" sz="4400" b="1" dirty="0">
                <a:solidFill>
                  <a:schemeClr val="bg1"/>
                </a:solidFill>
                <a:latin typeface="Helvetica" charset="0"/>
                <a:ea typeface="Helvetica" charset="0"/>
                <a:cs typeface="Helvetica" charset="0"/>
              </a:rPr>
              <a:t>Foundational Partners</a:t>
            </a:r>
          </a:p>
          <a:p>
            <a:r>
              <a:rPr lang="en-US" sz="4400" b="1" dirty="0">
                <a:solidFill>
                  <a:schemeClr val="accent1"/>
                </a:solidFill>
                <a:latin typeface="Helvetica" charset="0"/>
                <a:ea typeface="Helvetica" charset="0"/>
                <a:cs typeface="Helvetica" charset="0"/>
              </a:rPr>
              <a:t>EQ Care + Homewood Health + Morneau Shepell</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01274" y="-1219174"/>
            <a:ext cx="1217460" cy="757088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135377" y="1137490"/>
            <a:ext cx="1217460" cy="2857563"/>
          </a:xfrm>
          <a:prstGeom prst="rect">
            <a:avLst/>
          </a:prstGeom>
        </p:spPr>
      </p:pic>
    </p:spTree>
    <p:extLst>
      <p:ext uri="{BB962C8B-B14F-4D97-AF65-F5344CB8AC3E}">
        <p14:creationId xmlns:p14="http://schemas.microsoft.com/office/powerpoint/2010/main" val="352970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gradFill>
            <a:gsLst>
              <a:gs pos="49000">
                <a:srgbClr val="263746"/>
              </a:gs>
              <a:gs pos="100000">
                <a:srgbClr val="1F212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72819" y="3243290"/>
            <a:ext cx="8830400" cy="1446550"/>
          </a:xfrm>
          <a:prstGeom prst="rect">
            <a:avLst/>
          </a:prstGeom>
          <a:noFill/>
        </p:spPr>
        <p:txBody>
          <a:bodyPr wrap="square" rtlCol="0">
            <a:spAutoFit/>
          </a:bodyPr>
          <a:lstStyle/>
          <a:p>
            <a:r>
              <a:rPr lang="en-US" sz="4400" b="1" dirty="0">
                <a:solidFill>
                  <a:schemeClr val="bg1"/>
                </a:solidFill>
                <a:latin typeface="Helvetica" charset="0"/>
                <a:ea typeface="Helvetica" charset="0"/>
                <a:cs typeface="Helvetica" charset="0"/>
              </a:rPr>
              <a:t>Telemedicine</a:t>
            </a:r>
          </a:p>
          <a:p>
            <a:r>
              <a:rPr lang="en-US" sz="4400" b="1" dirty="0">
                <a:solidFill>
                  <a:schemeClr val="accent1"/>
                </a:solidFill>
                <a:latin typeface="Helvetica" charset="0"/>
                <a:ea typeface="Helvetica" charset="0"/>
                <a:cs typeface="Helvetica" charset="0"/>
              </a:rPr>
              <a:t>EQ Care</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01274" y="-1219174"/>
            <a:ext cx="1217460" cy="7570887"/>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9135377" y="1137490"/>
            <a:ext cx="1217460" cy="2857563"/>
          </a:xfrm>
          <a:prstGeom prst="rect">
            <a:avLst/>
          </a:prstGeom>
        </p:spPr>
      </p:pic>
    </p:spTree>
    <p:extLst>
      <p:ext uri="{BB962C8B-B14F-4D97-AF65-F5344CB8AC3E}">
        <p14:creationId xmlns:p14="http://schemas.microsoft.com/office/powerpoint/2010/main" val="131358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a:extLst>
              <a:ext uri="{FF2B5EF4-FFF2-40B4-BE49-F238E27FC236}">
                <a16:creationId xmlns="" xmlns:a16="http://schemas.microsoft.com/office/drawing/2014/main" id="{21EA45D9-A408-42E3-BAFD-20C3CB20DFFA}"/>
              </a:ext>
            </a:extLst>
          </p:cNvPr>
          <p:cNvSpPr txBox="1">
            <a:spLocks noGrp="1"/>
          </p:cNvSpPr>
          <p:nvPr>
            <p:ph type="sldNum" sz="quarter" idx="2"/>
          </p:nvPr>
        </p:nvSpPr>
        <p:spPr>
          <a:xfrm>
            <a:off x="6096000" y="6583759"/>
            <a:ext cx="130811" cy="1397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000000"/>
                </a:solidFill>
                <a:latin typeface="Avenir Next"/>
                <a:ea typeface="Avenir Next"/>
                <a:cs typeface="Avenir Next"/>
                <a:sym typeface="Avenir Next"/>
              </a:defRPr>
            </a:lvl1pPr>
          </a:lstStyle>
          <a:p>
            <a:fld id="{86CB4B4D-7CA3-9044-876B-883B54F8677D}" type="slidenum">
              <a:rPr/>
              <a:t>7</a:t>
            </a:fld>
            <a:endParaRPr dirty="0"/>
          </a:p>
        </p:txBody>
      </p:sp>
      <p:sp>
        <p:nvSpPr>
          <p:cNvPr id="4" name="AGENDA">
            <a:extLst>
              <a:ext uri="{FF2B5EF4-FFF2-40B4-BE49-F238E27FC236}">
                <a16:creationId xmlns="" xmlns:a16="http://schemas.microsoft.com/office/drawing/2014/main" id="{7B984769-295C-41BE-A928-6E20D637B390}"/>
              </a:ext>
            </a:extLst>
          </p:cNvPr>
          <p:cNvSpPr txBox="1"/>
          <p:nvPr/>
        </p:nvSpPr>
        <p:spPr>
          <a:xfrm>
            <a:off x="643032" y="690586"/>
            <a:ext cx="1090593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r>
              <a:rPr lang="en-US" sz="3000" dirty="0"/>
              <a:t>About EQ Care</a:t>
            </a:r>
            <a:endParaRPr sz="3000" dirty="0"/>
          </a:p>
        </p:txBody>
      </p:sp>
      <p:sp>
        <p:nvSpPr>
          <p:cNvPr id="5" name="Introduction">
            <a:extLst>
              <a:ext uri="{FF2B5EF4-FFF2-40B4-BE49-F238E27FC236}">
                <a16:creationId xmlns="" xmlns:a16="http://schemas.microsoft.com/office/drawing/2014/main" id="{57202C50-20E3-49D5-9CA8-80C22BF7E7F6}"/>
              </a:ext>
            </a:extLst>
          </p:cNvPr>
          <p:cNvSpPr txBox="1"/>
          <p:nvPr/>
        </p:nvSpPr>
        <p:spPr>
          <a:xfrm>
            <a:off x="859784" y="1371229"/>
            <a:ext cx="10350200" cy="47961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dirty="0"/>
              <a:t>EQ Care has been delivering exemplary healthcare services to Canadians for over 30 years. </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dirty="0"/>
              <a:t>EQ Care was the first to introduce a national and bilingual virtual medical clinic platform in Canada.</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dirty="0"/>
              <a:t>EQ Care won an award by the Federal Government for healthcare innovation.  An important attribute that aligns well with HUB’s future digital health care plans.</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dirty="0"/>
              <a:t>The EQ Care virtual health care service is provided 24/7, in both official languages.</a:t>
            </a:r>
          </a:p>
          <a:p>
            <a:pPr marL="228600" indent="-228600">
              <a:spcBef>
                <a:spcPts val="1000"/>
              </a:spcBef>
              <a:buClr>
                <a:srgbClr val="5AB4F8"/>
              </a:buClr>
              <a:buSzPct val="100000"/>
              <a:buFont typeface="Arial" panose="020B0604020202020204" pitchFamily="34" charset="0"/>
              <a:buChar char="•"/>
              <a:defRPr sz="2500" spc="0">
                <a:solidFill>
                  <a:srgbClr val="8096A6"/>
                </a:solidFill>
                <a:latin typeface="Manrope3 Semibold"/>
                <a:ea typeface="Manrope3 Semibold"/>
                <a:cs typeface="Manrope3 Semibold"/>
                <a:sym typeface="Manrope3 Semibold"/>
              </a:defRPr>
            </a:pPr>
            <a:r>
              <a:rPr lang="en-US" dirty="0"/>
              <a:t>EQ Care is ISO 9001:2015 certified and complies with all privacy laws in Canada.</a:t>
            </a:r>
          </a:p>
        </p:txBody>
      </p:sp>
    </p:spTree>
    <p:extLst>
      <p:ext uri="{BB962C8B-B14F-4D97-AF65-F5344CB8AC3E}">
        <p14:creationId xmlns:p14="http://schemas.microsoft.com/office/powerpoint/2010/main" val="19813091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000000"/>
                </a:solidFill>
                <a:latin typeface="Avenir Next"/>
                <a:ea typeface="Avenir Next"/>
                <a:cs typeface="Avenir Next"/>
                <a:sym typeface="Avenir Next"/>
              </a:defRPr>
            </a:lvl1pPr>
          </a:lstStyle>
          <a:p>
            <a:fld id="{86CB4B4D-7CA3-9044-876B-883B54F8677D}" type="slidenum">
              <a:t>8</a:t>
            </a:fld>
            <a:endParaRPr/>
          </a:p>
        </p:txBody>
      </p:sp>
      <p:pic>
        <p:nvPicPr>
          <p:cNvPr id="633" name="mountains.jpg" descr="mountains.jpg"/>
          <p:cNvPicPr>
            <a:picLocks noChangeAspect="1"/>
          </p:cNvPicPr>
          <p:nvPr/>
        </p:nvPicPr>
        <p:blipFill>
          <a:blip r:embed="rId3"/>
          <a:stretch>
            <a:fillRect/>
          </a:stretch>
        </p:blipFill>
        <p:spPr>
          <a:xfrm>
            <a:off x="0" y="-38101"/>
            <a:ext cx="12192000" cy="6934201"/>
          </a:xfrm>
          <a:prstGeom prst="rect">
            <a:avLst/>
          </a:prstGeom>
          <a:ln w="12700">
            <a:miter lim="400000"/>
          </a:ln>
        </p:spPr>
      </p:pic>
      <p:sp>
        <p:nvSpPr>
          <p:cNvPr id="635" name="AGENDA"/>
          <p:cNvSpPr txBox="1"/>
          <p:nvPr/>
        </p:nvSpPr>
        <p:spPr>
          <a:xfrm>
            <a:off x="708437" y="690586"/>
            <a:ext cx="1090593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r>
              <a:rPr sz="3000"/>
              <a:t>Deep Experience</a:t>
            </a:r>
          </a:p>
        </p:txBody>
      </p:sp>
      <p:pic>
        <p:nvPicPr>
          <p:cNvPr id="637" name="Image" descr="Image"/>
          <p:cNvPicPr>
            <a:picLocks noChangeAspect="1"/>
          </p:cNvPicPr>
          <p:nvPr/>
        </p:nvPicPr>
        <p:blipFill>
          <a:blip r:embed="rId4"/>
          <a:stretch>
            <a:fillRect/>
          </a:stretch>
        </p:blipFill>
        <p:spPr>
          <a:xfrm>
            <a:off x="11049407" y="218730"/>
            <a:ext cx="501244" cy="192300"/>
          </a:xfrm>
          <a:prstGeom prst="rect">
            <a:avLst/>
          </a:prstGeom>
          <a:ln w="12700">
            <a:miter lim="400000"/>
          </a:ln>
        </p:spPr>
      </p:pic>
      <p:grpSp>
        <p:nvGrpSpPr>
          <p:cNvPr id="644" name="Group"/>
          <p:cNvGrpSpPr/>
          <p:nvPr/>
        </p:nvGrpSpPr>
        <p:grpSpPr>
          <a:xfrm>
            <a:off x="1559400" y="2831397"/>
            <a:ext cx="2922316" cy="2385558"/>
            <a:chOff x="0" y="0"/>
            <a:chExt cx="5844628" cy="4771112"/>
          </a:xfrm>
        </p:grpSpPr>
        <p:sp>
          <p:nvSpPr>
            <p:cNvPr id="638" name="Rectangle"/>
            <p:cNvSpPr/>
            <p:nvPr/>
          </p:nvSpPr>
          <p:spPr>
            <a:xfrm>
              <a:off x="205763" y="0"/>
              <a:ext cx="4214927" cy="4771112"/>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639" name="Introduction"/>
            <p:cNvSpPr txBox="1"/>
            <p:nvPr/>
          </p:nvSpPr>
          <p:spPr>
            <a:xfrm>
              <a:off x="788811" y="3111299"/>
              <a:ext cx="4266725" cy="946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p>
              <a:pPr>
                <a:lnSpc>
                  <a:spcPct val="90000"/>
                </a:lnSpc>
                <a:spcBef>
                  <a:spcPts val="1500"/>
                </a:spcBef>
                <a:defRPr sz="2500" spc="0">
                  <a:solidFill>
                    <a:srgbClr val="8096A6"/>
                  </a:solidFill>
                  <a:latin typeface="Manrope3 Semibold"/>
                  <a:ea typeface="Manrope3 Semibold"/>
                  <a:cs typeface="Manrope3 Semibold"/>
                  <a:sym typeface="Manrope3 Semibold"/>
                </a:defRPr>
              </a:pPr>
              <a:r>
                <a:rPr sz="2000" dirty="0"/>
                <a:t>Of Virtual Care </a:t>
              </a:r>
              <a:br>
                <a:rPr sz="2000" dirty="0"/>
              </a:br>
              <a:r>
                <a:rPr sz="2000" dirty="0"/>
                <a:t>Experience</a:t>
              </a:r>
            </a:p>
          </p:txBody>
        </p:sp>
        <p:sp>
          <p:nvSpPr>
            <p:cNvPr id="640" name="AGENDA"/>
            <p:cNvSpPr txBox="1"/>
            <p:nvPr/>
          </p:nvSpPr>
          <p:spPr>
            <a:xfrm>
              <a:off x="1577901" y="407864"/>
              <a:ext cx="4266727" cy="1866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10700" spc="0">
                  <a:solidFill>
                    <a:srgbClr val="5AB4F8"/>
                  </a:solidFill>
                  <a:latin typeface="Manrope3 ExtraBold"/>
                  <a:ea typeface="Manrope3 ExtraBold"/>
                  <a:cs typeface="Manrope3 ExtraBold"/>
                  <a:sym typeface="Manrope3 ExtraBold"/>
                </a:defRPr>
              </a:lvl1pPr>
            </a:lstStyle>
            <a:p>
              <a:r>
                <a:rPr sz="5350" dirty="0"/>
                <a:t>1</a:t>
              </a:r>
              <a:r>
                <a:rPr lang="en-US" sz="5350" dirty="0"/>
                <a:t>2</a:t>
              </a:r>
              <a:endParaRPr sz="5350" dirty="0"/>
            </a:p>
          </p:txBody>
        </p:sp>
        <p:grpSp>
          <p:nvGrpSpPr>
            <p:cNvPr id="643" name="Group"/>
            <p:cNvGrpSpPr/>
            <p:nvPr/>
          </p:nvGrpSpPr>
          <p:grpSpPr>
            <a:xfrm>
              <a:off x="0" y="2305284"/>
              <a:ext cx="4626452" cy="550651"/>
              <a:chOff x="0" y="0"/>
              <a:chExt cx="4626451" cy="550650"/>
            </a:xfrm>
          </p:grpSpPr>
          <p:sp>
            <p:nvSpPr>
              <p:cNvPr id="641"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642" name="Introduction"/>
              <p:cNvSpPr txBox="1"/>
              <p:nvPr/>
            </p:nvSpPr>
            <p:spPr>
              <a:xfrm>
                <a:off x="151418" y="-1"/>
                <a:ext cx="4340443" cy="546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defRPr sz="2500" spc="250">
                    <a:solidFill>
                      <a:srgbClr val="FFFFFF"/>
                    </a:solidFill>
                    <a:latin typeface="Manrope3 ExtraBold"/>
                    <a:ea typeface="Manrope3 ExtraBold"/>
                    <a:cs typeface="Manrope3 ExtraBold"/>
                    <a:sym typeface="Manrope3 ExtraBold"/>
                  </a:defRPr>
                </a:lvl1pPr>
              </a:lstStyle>
              <a:p>
                <a:r>
                  <a:rPr sz="1250"/>
                  <a:t>YEARS</a:t>
                </a:r>
              </a:p>
            </p:txBody>
          </p:sp>
        </p:grpSp>
      </p:grpSp>
      <p:grpSp>
        <p:nvGrpSpPr>
          <p:cNvPr id="651" name="Group"/>
          <p:cNvGrpSpPr/>
          <p:nvPr/>
        </p:nvGrpSpPr>
        <p:grpSpPr>
          <a:xfrm>
            <a:off x="4939386" y="2797935"/>
            <a:ext cx="2893601" cy="2385558"/>
            <a:chOff x="-1" y="0"/>
            <a:chExt cx="5787199" cy="4771112"/>
          </a:xfrm>
        </p:grpSpPr>
        <p:sp>
          <p:nvSpPr>
            <p:cNvPr id="645" name="Rectangle"/>
            <p:cNvSpPr/>
            <p:nvPr/>
          </p:nvSpPr>
          <p:spPr>
            <a:xfrm>
              <a:off x="205763" y="0"/>
              <a:ext cx="4214927" cy="4771112"/>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646" name="Introduction"/>
            <p:cNvSpPr txBox="1"/>
            <p:nvPr/>
          </p:nvSpPr>
          <p:spPr>
            <a:xfrm>
              <a:off x="677361" y="3094871"/>
              <a:ext cx="4266728" cy="9461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p>
              <a:pPr>
                <a:lnSpc>
                  <a:spcPct val="90000"/>
                </a:lnSpc>
                <a:spcBef>
                  <a:spcPts val="1500"/>
                </a:spcBef>
                <a:defRPr sz="2500" spc="0">
                  <a:solidFill>
                    <a:srgbClr val="8096A6"/>
                  </a:solidFill>
                  <a:latin typeface="Manrope3 Semibold"/>
                  <a:ea typeface="Manrope3 Semibold"/>
                  <a:cs typeface="Manrope3 Semibold"/>
                  <a:sym typeface="Manrope3 Semibold"/>
                </a:defRPr>
              </a:pPr>
              <a:r>
                <a:rPr sz="2000" dirty="0"/>
                <a:t>Of Health Care </a:t>
              </a:r>
              <a:br>
                <a:rPr sz="2000" dirty="0"/>
              </a:br>
              <a:r>
                <a:rPr sz="2000" dirty="0"/>
                <a:t>in Canada</a:t>
              </a:r>
            </a:p>
          </p:txBody>
        </p:sp>
        <p:sp>
          <p:nvSpPr>
            <p:cNvPr id="647" name="AGENDA"/>
            <p:cNvSpPr txBox="1"/>
            <p:nvPr/>
          </p:nvSpPr>
          <p:spPr>
            <a:xfrm>
              <a:off x="1469228" y="367126"/>
              <a:ext cx="4317970" cy="1866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10700" spc="0">
                  <a:solidFill>
                    <a:srgbClr val="5AB4F8"/>
                  </a:solidFill>
                  <a:latin typeface="Manrope3 ExtraBold"/>
                  <a:ea typeface="Manrope3 ExtraBold"/>
                  <a:cs typeface="Manrope3 ExtraBold"/>
                  <a:sym typeface="Manrope3 ExtraBold"/>
                </a:defRPr>
              </a:lvl1pPr>
            </a:lstStyle>
            <a:p>
              <a:r>
                <a:rPr sz="5350"/>
                <a:t>30</a:t>
              </a:r>
            </a:p>
          </p:txBody>
        </p:sp>
        <p:grpSp>
          <p:nvGrpSpPr>
            <p:cNvPr id="650" name="Group"/>
            <p:cNvGrpSpPr/>
            <p:nvPr/>
          </p:nvGrpSpPr>
          <p:grpSpPr>
            <a:xfrm>
              <a:off x="-1" y="2305284"/>
              <a:ext cx="4626453" cy="550651"/>
              <a:chOff x="0" y="0"/>
              <a:chExt cx="4626451" cy="550650"/>
            </a:xfrm>
          </p:grpSpPr>
          <p:sp>
            <p:nvSpPr>
              <p:cNvPr id="648"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649" name="Introduction"/>
              <p:cNvSpPr txBox="1"/>
              <p:nvPr/>
            </p:nvSpPr>
            <p:spPr>
              <a:xfrm>
                <a:off x="151418" y="-1"/>
                <a:ext cx="4340443" cy="546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defRPr sz="2500" spc="250">
                    <a:solidFill>
                      <a:srgbClr val="FFFFFF"/>
                    </a:solidFill>
                    <a:latin typeface="Manrope3 ExtraBold"/>
                    <a:ea typeface="Manrope3 ExtraBold"/>
                    <a:cs typeface="Manrope3 ExtraBold"/>
                    <a:sym typeface="Manrope3 ExtraBold"/>
                  </a:defRPr>
                </a:lvl1pPr>
              </a:lstStyle>
              <a:p>
                <a:r>
                  <a:rPr sz="1250"/>
                  <a:t>YEARS</a:t>
                </a:r>
              </a:p>
            </p:txBody>
          </p:sp>
        </p:grpSp>
      </p:grpSp>
      <p:grpSp>
        <p:nvGrpSpPr>
          <p:cNvPr id="658" name="Group"/>
          <p:cNvGrpSpPr/>
          <p:nvPr/>
        </p:nvGrpSpPr>
        <p:grpSpPr>
          <a:xfrm>
            <a:off x="8319372" y="2797935"/>
            <a:ext cx="2799611" cy="2385558"/>
            <a:chOff x="0" y="0"/>
            <a:chExt cx="5599221" cy="4771112"/>
          </a:xfrm>
        </p:grpSpPr>
        <p:sp>
          <p:nvSpPr>
            <p:cNvPr id="652" name="Rectangle"/>
            <p:cNvSpPr/>
            <p:nvPr/>
          </p:nvSpPr>
          <p:spPr>
            <a:xfrm>
              <a:off x="205762" y="0"/>
              <a:ext cx="4712455" cy="4771112"/>
            </a:xfrm>
            <a:prstGeom prst="rect">
              <a:avLst/>
            </a:prstGeom>
            <a:solidFill>
              <a:srgbClr val="FFFFFF"/>
            </a:solidFill>
            <a:ln w="76200" cap="flat">
              <a:solidFill>
                <a:srgbClr val="5AB4F8"/>
              </a:solidFill>
              <a:prstDash val="solid"/>
              <a:miter lim="400000"/>
            </a:ln>
            <a:effectLst/>
          </p:spPr>
          <p:txBody>
            <a:bodyPr wrap="square" lIns="25400" tIns="25400" rIns="25400" bIns="25400" numCol="1" anchor="ctr">
              <a:noAutofit/>
            </a:bodyPr>
            <a:lstStyle/>
            <a:p>
              <a:pPr>
                <a:defRPr>
                  <a:solidFill>
                    <a:srgbClr val="5AB4F8"/>
                  </a:solidFill>
                </a:defRPr>
              </a:pPr>
              <a:endParaRPr sz="900"/>
            </a:p>
          </p:txBody>
        </p:sp>
        <p:sp>
          <p:nvSpPr>
            <p:cNvPr id="653" name="Introduction"/>
            <p:cNvSpPr txBox="1"/>
            <p:nvPr/>
          </p:nvSpPr>
          <p:spPr>
            <a:xfrm>
              <a:off x="651490" y="2932884"/>
              <a:ext cx="4266727" cy="1346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noAutofit/>
            </a:bodyPr>
            <a:lstStyle/>
            <a:p>
              <a:pPr>
                <a:lnSpc>
                  <a:spcPct val="90000"/>
                </a:lnSpc>
                <a:spcBef>
                  <a:spcPts val="1500"/>
                </a:spcBef>
                <a:defRPr sz="2500" spc="0">
                  <a:solidFill>
                    <a:srgbClr val="8096A6"/>
                  </a:solidFill>
                  <a:latin typeface="Manrope3 Semibold"/>
                  <a:ea typeface="Manrope3 Semibold"/>
                  <a:cs typeface="Manrope3 Semibold"/>
                  <a:sym typeface="Manrope3 Semibold"/>
                </a:defRPr>
              </a:pPr>
              <a:r>
                <a:rPr sz="2000" dirty="0"/>
                <a:t>Virtual </a:t>
              </a:r>
              <a:br>
                <a:rPr sz="2000" dirty="0"/>
              </a:br>
              <a:r>
                <a:rPr sz="2000" dirty="0"/>
                <a:t>Consultations </a:t>
              </a:r>
              <a:br>
                <a:rPr sz="2000" dirty="0"/>
              </a:br>
              <a:r>
                <a:rPr sz="2000" dirty="0"/>
                <a:t>Through EQ Care</a:t>
              </a:r>
            </a:p>
          </p:txBody>
        </p:sp>
        <p:sp>
          <p:nvSpPr>
            <p:cNvPr id="654" name="AGENDA"/>
            <p:cNvSpPr txBox="1"/>
            <p:nvPr/>
          </p:nvSpPr>
          <p:spPr>
            <a:xfrm>
              <a:off x="1281252" y="367128"/>
              <a:ext cx="4317969" cy="18669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a:defRPr sz="10700" spc="-535">
                  <a:solidFill>
                    <a:srgbClr val="5AB4F8"/>
                  </a:solidFill>
                  <a:latin typeface="Manrope3 ExtraBold"/>
                  <a:ea typeface="Manrope3 ExtraBold"/>
                  <a:cs typeface="Manrope3 ExtraBold"/>
                  <a:sym typeface="Manrope3 ExtraBold"/>
                </a:defRPr>
              </a:pPr>
              <a:r>
                <a:rPr sz="5350" dirty="0"/>
                <a:t>300 </a:t>
              </a:r>
              <a:r>
                <a:rPr sz="2100" spc="-105" dirty="0"/>
                <a:t>K</a:t>
              </a:r>
            </a:p>
          </p:txBody>
        </p:sp>
        <p:grpSp>
          <p:nvGrpSpPr>
            <p:cNvPr id="657" name="Group"/>
            <p:cNvGrpSpPr/>
            <p:nvPr/>
          </p:nvGrpSpPr>
          <p:grpSpPr>
            <a:xfrm>
              <a:off x="0" y="2305284"/>
              <a:ext cx="4626452" cy="550651"/>
              <a:chOff x="0" y="0"/>
              <a:chExt cx="4626451" cy="550650"/>
            </a:xfrm>
          </p:grpSpPr>
          <p:sp>
            <p:nvSpPr>
              <p:cNvPr id="655" name="Rectangle"/>
              <p:cNvSpPr/>
              <p:nvPr/>
            </p:nvSpPr>
            <p:spPr>
              <a:xfrm>
                <a:off x="0" y="4550"/>
                <a:ext cx="4626452" cy="546101"/>
              </a:xfrm>
              <a:prstGeom prst="rect">
                <a:avLst/>
              </a:prstGeom>
              <a:solidFill>
                <a:srgbClr val="5AB4F8"/>
              </a:solidFill>
              <a:ln w="12700" cap="flat">
                <a:noFill/>
                <a:miter lim="400000"/>
              </a:ln>
              <a:effectLst/>
            </p:spPr>
            <p:txBody>
              <a:bodyPr wrap="square" lIns="25400" tIns="25400" rIns="25400" bIns="25400" numCol="1" anchor="ctr">
                <a:noAutofit/>
              </a:bodyPr>
              <a:lstStyle/>
              <a:p>
                <a:endParaRPr sz="900"/>
              </a:p>
            </p:txBody>
          </p:sp>
          <p:sp>
            <p:nvSpPr>
              <p:cNvPr id="656" name="Introduction"/>
              <p:cNvSpPr txBox="1"/>
              <p:nvPr/>
            </p:nvSpPr>
            <p:spPr>
              <a:xfrm>
                <a:off x="151418" y="-1"/>
                <a:ext cx="4340443" cy="546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defRPr sz="2500" spc="250">
                    <a:solidFill>
                      <a:srgbClr val="FFFFFF"/>
                    </a:solidFill>
                    <a:latin typeface="Manrope3 ExtraBold"/>
                    <a:ea typeface="Manrope3 ExtraBold"/>
                    <a:cs typeface="Manrope3 ExtraBold"/>
                    <a:sym typeface="Manrope3 ExtraBold"/>
                  </a:defRPr>
                </a:lvl1pPr>
              </a:lstStyle>
              <a:p>
                <a:r>
                  <a:rPr sz="1250"/>
                  <a:t>AND MORE</a:t>
                </a:r>
              </a:p>
            </p:txBody>
          </p:sp>
        </p:grpSp>
      </p:grpSp>
      <p:sp>
        <p:nvSpPr>
          <p:cNvPr id="659" name="p"/>
          <p:cNvSpPr txBox="1"/>
          <p:nvPr/>
        </p:nvSpPr>
        <p:spPr>
          <a:xfrm>
            <a:off x="5992907" y="6589489"/>
            <a:ext cx="92654" cy="128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000" b="1" spc="60">
                <a:latin typeface="Avenir Next"/>
                <a:ea typeface="Avenir Next"/>
                <a:cs typeface="Avenir Next"/>
                <a:sym typeface="Avenir Next"/>
              </a:defRPr>
            </a:lvl1pPr>
          </a:lstStyle>
          <a:p>
            <a:r>
              <a:rPr sz="500"/>
              <a:t>p</a:t>
            </a:r>
          </a:p>
        </p:txBody>
      </p:sp>
    </p:spTree>
    <p:extLst>
      <p:ext uri="{BB962C8B-B14F-4D97-AF65-F5344CB8AC3E}">
        <p14:creationId xmlns:p14="http://schemas.microsoft.com/office/powerpoint/2010/main" val="32535780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4" name="Group"/>
          <p:cNvGrpSpPr/>
          <p:nvPr/>
        </p:nvGrpSpPr>
        <p:grpSpPr>
          <a:xfrm>
            <a:off x="326571" y="1900241"/>
            <a:ext cx="11093395" cy="4245428"/>
            <a:chOff x="0" y="0"/>
            <a:chExt cx="21657374" cy="4505006"/>
          </a:xfrm>
        </p:grpSpPr>
        <p:sp>
          <p:nvSpPr>
            <p:cNvPr id="662" name="Rectangle"/>
            <p:cNvSpPr/>
            <p:nvPr/>
          </p:nvSpPr>
          <p:spPr>
            <a:xfrm>
              <a:off x="-1" y="0"/>
              <a:ext cx="10633776" cy="4505007"/>
            </a:xfrm>
            <a:prstGeom prst="rect">
              <a:avLst/>
            </a:prstGeom>
            <a:solidFill>
              <a:srgbClr val="FFFFFF"/>
            </a:solidFill>
            <a:ln w="76200" cap="flat">
              <a:solidFill>
                <a:srgbClr val="5AB4F8"/>
              </a:solidFill>
              <a:prstDash val="solid"/>
              <a:round/>
            </a:ln>
            <a:effectLst/>
          </p:spPr>
          <p:txBody>
            <a:bodyPr wrap="square" lIns="25400" tIns="25400" rIns="25400" bIns="25400" numCol="1" anchor="ctr">
              <a:noAutofit/>
            </a:bodyPr>
            <a:lstStyle/>
            <a:p>
              <a:pPr>
                <a:defRPr>
                  <a:solidFill>
                    <a:srgbClr val="FFFFFF"/>
                  </a:solidFill>
                </a:defRPr>
              </a:pPr>
              <a:endParaRPr sz="900"/>
            </a:p>
          </p:txBody>
        </p:sp>
        <p:sp>
          <p:nvSpPr>
            <p:cNvPr id="663" name="Rectangle"/>
            <p:cNvSpPr/>
            <p:nvPr/>
          </p:nvSpPr>
          <p:spPr>
            <a:xfrm>
              <a:off x="11023600" y="0"/>
              <a:ext cx="10633775" cy="4505007"/>
            </a:xfrm>
            <a:prstGeom prst="rect">
              <a:avLst/>
            </a:prstGeom>
            <a:solidFill>
              <a:srgbClr val="FFFFFF"/>
            </a:solidFill>
            <a:ln w="76200" cap="flat">
              <a:solidFill>
                <a:srgbClr val="5AB4F8"/>
              </a:solidFill>
              <a:prstDash val="solid"/>
              <a:round/>
            </a:ln>
            <a:effectLst/>
          </p:spPr>
          <p:txBody>
            <a:bodyPr wrap="square" lIns="25400" tIns="25400" rIns="25400" bIns="25400" numCol="1" anchor="ctr">
              <a:noAutofit/>
            </a:bodyPr>
            <a:lstStyle/>
            <a:p>
              <a:pPr>
                <a:defRPr>
                  <a:solidFill>
                    <a:srgbClr val="FFFFFF"/>
                  </a:solidFill>
                </a:defRPr>
              </a:pPr>
              <a:endParaRPr sz="900"/>
            </a:p>
          </p:txBody>
        </p:sp>
      </p:grpSp>
      <p:sp>
        <p:nvSpPr>
          <p:cNvPr id="665" name="Introduction"/>
          <p:cNvSpPr txBox="1"/>
          <p:nvPr/>
        </p:nvSpPr>
        <p:spPr>
          <a:xfrm>
            <a:off x="1607648" y="2832093"/>
            <a:ext cx="3841296" cy="2641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spcBef>
                <a:spcPts val="1000"/>
              </a:spcBef>
              <a:defRPr sz="2500" spc="0">
                <a:solidFill>
                  <a:srgbClr val="8096A6"/>
                </a:solidFill>
                <a:latin typeface="Manrope3 Semibold"/>
                <a:ea typeface="Manrope3 Semibold"/>
                <a:cs typeface="Manrope3 Semibold"/>
                <a:sym typeface="Manrope3 Semibold"/>
              </a:defRPr>
            </a:pPr>
            <a:r>
              <a:rPr sz="2000" dirty="0"/>
              <a:t>Ensures that EQ Care consistently provides products and services that meet customer and applicable regulatory requirements</a:t>
            </a:r>
          </a:p>
          <a:p>
            <a:pPr>
              <a:spcBef>
                <a:spcPts val="1000"/>
              </a:spcBef>
              <a:defRPr sz="2500" spc="0">
                <a:solidFill>
                  <a:srgbClr val="8096A6"/>
                </a:solidFill>
                <a:latin typeface="Manrope3 Semibold"/>
                <a:ea typeface="Manrope3 Semibold"/>
                <a:cs typeface="Manrope3 Semibold"/>
                <a:sym typeface="Manrope3 Semibold"/>
              </a:defRPr>
            </a:pPr>
            <a:r>
              <a:rPr sz="2000" dirty="0"/>
              <a:t>Aims to enhance customer satisfaction through effective processes for both improvement and quality assurance of the system</a:t>
            </a:r>
          </a:p>
        </p:txBody>
      </p:sp>
      <p:sp>
        <p:nvSpPr>
          <p:cNvPr id="666" name="Introduction"/>
          <p:cNvSpPr txBox="1"/>
          <p:nvPr/>
        </p:nvSpPr>
        <p:spPr>
          <a:xfrm>
            <a:off x="1515807" y="2291325"/>
            <a:ext cx="369065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3000" spc="178">
                <a:solidFill>
                  <a:srgbClr val="5AB4F8"/>
                </a:solidFill>
                <a:latin typeface="Manrope3 Bold"/>
                <a:ea typeface="Manrope3 Bold"/>
                <a:cs typeface="Manrope3 Bold"/>
                <a:sym typeface="Manrope3 Bold"/>
              </a:defRPr>
            </a:lvl1pPr>
          </a:lstStyle>
          <a:p>
            <a:r>
              <a:rPr sz="2000" dirty="0"/>
              <a:t>ISO 9001:2015 certified</a:t>
            </a:r>
          </a:p>
        </p:txBody>
      </p:sp>
      <p:pic>
        <p:nvPicPr>
          <p:cNvPr id="667" name="Iso-9001-2015.png" descr="Iso-9001-2015.png"/>
          <p:cNvPicPr>
            <a:picLocks/>
          </p:cNvPicPr>
          <p:nvPr/>
        </p:nvPicPr>
        <p:blipFill>
          <a:blip r:embed="rId2"/>
          <a:stretch>
            <a:fillRect/>
          </a:stretch>
        </p:blipFill>
        <p:spPr>
          <a:xfrm>
            <a:off x="753236" y="3641670"/>
            <a:ext cx="762571" cy="762571"/>
          </a:xfrm>
          <a:prstGeom prst="rect">
            <a:avLst/>
          </a:prstGeom>
          <a:ln w="12700">
            <a:miter lim="400000"/>
          </a:ln>
        </p:spPr>
      </p:pic>
      <p:sp>
        <p:nvSpPr>
          <p:cNvPr id="668" name="Introduction"/>
          <p:cNvSpPr txBox="1"/>
          <p:nvPr/>
        </p:nvSpPr>
        <p:spPr>
          <a:xfrm>
            <a:off x="6398598" y="3545031"/>
            <a:ext cx="4684810" cy="1718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spcBef>
                <a:spcPts val="1000"/>
              </a:spcBef>
              <a:defRPr sz="2500" spc="0">
                <a:solidFill>
                  <a:srgbClr val="8096A6"/>
                </a:solidFill>
                <a:latin typeface="Manrope3 Semibold"/>
                <a:ea typeface="Manrope3 Semibold"/>
                <a:cs typeface="Manrope3 Semibold"/>
                <a:sym typeface="Manrope3 Semibold"/>
              </a:defRPr>
            </a:pPr>
            <a:r>
              <a:rPr sz="2000" dirty="0"/>
              <a:t>Recipient of the Canada Health </a:t>
            </a:r>
            <a:r>
              <a:rPr sz="2000" dirty="0" err="1"/>
              <a:t>Infoway</a:t>
            </a:r>
            <a:r>
              <a:rPr sz="2000" dirty="0"/>
              <a:t> innovation award for </a:t>
            </a:r>
            <a:r>
              <a:rPr sz="2000" dirty="0" err="1"/>
              <a:t>eVisits</a:t>
            </a:r>
            <a:endParaRPr sz="2000" dirty="0"/>
          </a:p>
          <a:p>
            <a:pPr>
              <a:spcBef>
                <a:spcPts val="1000"/>
              </a:spcBef>
              <a:defRPr sz="2500" spc="0">
                <a:solidFill>
                  <a:srgbClr val="8096A6"/>
                </a:solidFill>
                <a:latin typeface="Manrope3 Semibold"/>
                <a:ea typeface="Manrope3 Semibold"/>
                <a:cs typeface="Manrope3 Semibold"/>
                <a:sym typeface="Manrope3 Semibold"/>
              </a:defRPr>
            </a:pPr>
            <a:r>
              <a:rPr sz="2000" dirty="0"/>
              <a:t>Artificial intelligence integration providing decision support for practitioners across specialties</a:t>
            </a:r>
          </a:p>
        </p:txBody>
      </p:sp>
      <p:sp>
        <p:nvSpPr>
          <p:cNvPr id="669" name="Introduction"/>
          <p:cNvSpPr txBox="1"/>
          <p:nvPr/>
        </p:nvSpPr>
        <p:spPr>
          <a:xfrm>
            <a:off x="6753954" y="2291324"/>
            <a:ext cx="3974098" cy="359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defRPr sz="3000" spc="178">
                <a:solidFill>
                  <a:srgbClr val="5AB4F8"/>
                </a:solidFill>
                <a:latin typeface="Manrope3 Bold"/>
                <a:ea typeface="Manrope3 Bold"/>
                <a:cs typeface="Manrope3 Bold"/>
                <a:sym typeface="Manrope3 Bold"/>
              </a:defRPr>
            </a:lvl1pPr>
          </a:lstStyle>
          <a:p>
            <a:r>
              <a:rPr sz="2000" dirty="0"/>
              <a:t>Continuous Innovation Award</a:t>
            </a:r>
          </a:p>
        </p:txBody>
      </p:sp>
      <p:sp>
        <p:nvSpPr>
          <p:cNvPr id="670" name="AGENDA"/>
          <p:cNvSpPr txBox="1"/>
          <p:nvPr/>
        </p:nvSpPr>
        <p:spPr>
          <a:xfrm>
            <a:off x="3519032" y="1133601"/>
            <a:ext cx="47749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000" spc="0">
                <a:solidFill>
                  <a:srgbClr val="42515A"/>
                </a:solidFill>
                <a:latin typeface="Quicksand Bold"/>
                <a:ea typeface="Quicksand Bold"/>
                <a:cs typeface="Quicksand Bold"/>
                <a:sym typeface="Quicksand Bold"/>
              </a:defRPr>
            </a:lvl1pPr>
          </a:lstStyle>
          <a:p>
            <a:r>
              <a:rPr sz="3000" dirty="0"/>
              <a:t>Certification and Awards</a:t>
            </a:r>
          </a:p>
        </p:txBody>
      </p:sp>
      <p:pic>
        <p:nvPicPr>
          <p:cNvPr id="673" name="download.png" descr="download.png"/>
          <p:cNvPicPr>
            <a:picLocks noChangeAspect="1"/>
          </p:cNvPicPr>
          <p:nvPr/>
        </p:nvPicPr>
        <p:blipFill>
          <a:blip r:embed="rId3"/>
          <a:stretch>
            <a:fillRect/>
          </a:stretch>
        </p:blipFill>
        <p:spPr>
          <a:xfrm>
            <a:off x="6136693" y="2568830"/>
            <a:ext cx="682979" cy="647500"/>
          </a:xfrm>
          <a:prstGeom prst="rect">
            <a:avLst/>
          </a:prstGeom>
          <a:ln w="12700">
            <a:miter lim="400000"/>
          </a:ln>
        </p:spPr>
      </p:pic>
      <p:sp>
        <p:nvSpPr>
          <p:cNvPr id="6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000000"/>
                </a:solidFill>
                <a:latin typeface="Avenir Next"/>
                <a:ea typeface="Avenir Next"/>
                <a:cs typeface="Avenir Next"/>
                <a:sym typeface="Avenir Next"/>
              </a:defRPr>
            </a:lvl1pPr>
          </a:lstStyle>
          <a:p>
            <a:fld id="{86CB4B4D-7CA3-9044-876B-883B54F8677D}" type="slidenum">
              <a:rPr lang="en-US" smtClean="0"/>
              <a:t>9</a:t>
            </a:fld>
            <a:endParaRPr dirty="0"/>
          </a:p>
        </p:txBody>
      </p:sp>
    </p:spTree>
    <p:extLst>
      <p:ext uri="{BB962C8B-B14F-4D97-AF65-F5344CB8AC3E}">
        <p14:creationId xmlns:p14="http://schemas.microsoft.com/office/powerpoint/2010/main" val="2661507385"/>
      </p:ext>
    </p:extLst>
  </p:cSld>
  <p:clrMapOvr>
    <a:masterClrMapping/>
  </p:clrMapOvr>
  <p:transition spd="med"/>
</p:sld>
</file>

<file path=ppt/theme/theme1.xml><?xml version="1.0" encoding="utf-8"?>
<a:theme xmlns:a="http://schemas.openxmlformats.org/drawingml/2006/main" name="HUB-7609 HUB Template_2017-wide">
  <a:themeElements>
    <a:clrScheme name="HUB Colors">
      <a:dk1>
        <a:srgbClr val="263746"/>
      </a:dk1>
      <a:lt1>
        <a:srgbClr val="FFFFFF"/>
      </a:lt1>
      <a:dk2>
        <a:srgbClr val="44546A"/>
      </a:dk2>
      <a:lt2>
        <a:srgbClr val="F3F5F1"/>
      </a:lt2>
      <a:accent1>
        <a:srgbClr val="167BD4"/>
      </a:accent1>
      <a:accent2>
        <a:srgbClr val="DF264B"/>
      </a:accent2>
      <a:accent3>
        <a:srgbClr val="F0B937"/>
      </a:accent3>
      <a:accent4>
        <a:srgbClr val="44BC47"/>
      </a:accent4>
      <a:accent5>
        <a:srgbClr val="D9D9D9"/>
      </a:accent5>
      <a:accent6>
        <a:srgbClr val="263845"/>
      </a:accent6>
      <a:hlink>
        <a:srgbClr val="0678D5"/>
      </a:hlink>
      <a:folHlink>
        <a:srgbClr val="26374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a:latin typeface="Helvetica" charset="0"/>
            <a:ea typeface="Helvetica" charset="0"/>
            <a:cs typeface="Helvetica" charset="0"/>
          </a:defRPr>
        </a:defPPr>
      </a:lstStyle>
    </a:txDef>
  </a:objectDefaults>
  <a:extraClrSchemeLst/>
  <a:extLst>
    <a:ext uri="{05A4C25C-085E-4340-85A3-A5531E510DB2}">
      <thm15:themeFamily xmlns="" xmlns:thm15="http://schemas.microsoft.com/office/thememl/2012/main" name="HUB-7609 HUB Template_2017-wide" id="{BDEA47C7-4740-2643-A38E-C5DA31673022}" vid="{28699769-3FC1-2641-9740-BEF621D15A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8561</TotalTime>
  <Words>2461</Words>
  <Application>Microsoft Office PowerPoint</Application>
  <PresentationFormat>Custom</PresentationFormat>
  <Paragraphs>522</Paragraphs>
  <Slides>45</Slides>
  <Notes>40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HUB-7609 HUB Template_2017-wide</vt:lpstr>
      <vt:lpstr>EB Digital Platform Foundational Partnerships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Referral Agreements: EQ Care-HUB</vt:lpstr>
      <vt:lpstr>Free EQ Care Telemedicine Trial</vt:lpstr>
      <vt:lpstr>PowerPoint Presentation</vt:lpstr>
      <vt:lpstr>PowerPoint Presentation</vt:lpstr>
      <vt:lpstr>Why Partner With Homewood?</vt:lpstr>
      <vt:lpstr>PowerPoint Presentation</vt:lpstr>
      <vt:lpstr>HUB Plans</vt:lpstr>
      <vt:lpstr>e@p  The Virtual EAP</vt:lpstr>
      <vt:lpstr>Features and Benefits</vt:lpstr>
      <vt:lpstr>Optional Add-ins e@p PLUS</vt:lpstr>
      <vt:lpstr>Employee Assistance Program Our Classic Version</vt:lpstr>
      <vt:lpstr>Features and Benefits</vt:lpstr>
      <vt:lpstr>Optional Add-ins Classic PLUS</vt:lpstr>
      <vt:lpstr>HUB Enrich The EAP that Enriches Life</vt:lpstr>
      <vt:lpstr>Features and Benefits</vt:lpstr>
      <vt:lpstr>Optional Add-ins Enrich PLUS</vt:lpstr>
      <vt:lpstr>Continuing to Evolve,   Continuing to 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partnership services</vt:lpstr>
      <vt:lpstr>PowerPoint Presentation</vt:lpstr>
      <vt:lpstr>Key features</vt:lpstr>
      <vt:lpstr>AbilitiCBT can drive better mental health outcomes across workforce segments</vt:lpstr>
      <vt:lpstr>PowerPoint Presentation</vt:lpstr>
      <vt:lpstr>PowerPoint Presentation</vt:lpstr>
      <vt:lpstr>Total Wellbeing Index (TWI)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Update</dc:title>
  <dc:creator>Williams, Ronda</dc:creator>
  <cp:lastModifiedBy>MacDonald, Mary-Lou</cp:lastModifiedBy>
  <cp:revision>553</cp:revision>
  <cp:lastPrinted>2020-03-18T18:14:18Z</cp:lastPrinted>
  <dcterms:modified xsi:type="dcterms:W3CDTF">2020-03-19T14:33:24Z</dcterms:modified>
</cp:coreProperties>
</file>